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5143500" cx="9144000"/>
  <p:notesSz cx="6858000" cy="9144000"/>
  <p:embeddedFontLst>
    <p:embeddedFont>
      <p:font typeface="Google Sans"/>
      <p:regular r:id="rId25"/>
      <p:bold r:id="rId26"/>
      <p:italic r:id="rId27"/>
      <p:boldItalic r:id="rId28"/>
    </p:embeddedFont>
    <p:embeddedFont>
      <p:font typeface="Google Sans Medium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3" roundtripDataSignature="AMtx7mh57oHJMqMcKmJOOmecaN8mrVk/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GoogleSans-bold.fntdata"/><Relationship Id="rId25" Type="http://schemas.openxmlformats.org/officeDocument/2006/relationships/font" Target="fonts/GoogleSans-regular.fntdata"/><Relationship Id="rId28" Type="http://schemas.openxmlformats.org/officeDocument/2006/relationships/font" Target="fonts/GoogleSans-boldItalic.fntdata"/><Relationship Id="rId27" Type="http://schemas.openxmlformats.org/officeDocument/2006/relationships/font" Target="fonts/GoogleSans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GoogleSansMedium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GoogleSansMedium-italic.fntdata"/><Relationship Id="rId30" Type="http://schemas.openxmlformats.org/officeDocument/2006/relationships/font" Target="fonts/GoogleSansMedium-bold.fntdata"/><Relationship Id="rId11" Type="http://schemas.openxmlformats.org/officeDocument/2006/relationships/slide" Target="slides/slide5.xml"/><Relationship Id="rId33" Type="http://customschemas.google.com/relationships/presentationmetadata" Target="metadata"/><Relationship Id="rId10" Type="http://schemas.openxmlformats.org/officeDocument/2006/relationships/slide" Target="slides/slide4.xml"/><Relationship Id="rId32" Type="http://schemas.openxmlformats.org/officeDocument/2006/relationships/font" Target="fonts/GoogleSansMedium-bold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8" name="Google Shape;23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A diákok helyezzenek egy csapót ábrázoló matricát a táblázatba a helyes szituációkhoz. Ne feledje: több helyes válasz is adható!   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6" name="Google Shape;24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Beszéljék meg az osztállyal a helyes válaszokat. 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8" name="Google Shape;25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A diákok helyezzenek egy szövegbuborékot ábrázoló matricát a táblázatba a helyes szituációkhoz. Ne feledje: több helyes válasz is adható!   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6" name="Google Shape;26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Beszéljék meg az osztállyal a helyes választ. 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4" name="Google Shape;27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A diákok helyezzenek egy szívet ábrázoló matricát a táblázatba a helyes szituációkhoz. Ne feledje: több helyes válasz is adható!   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2" name="Google Shape;28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Beszéljék meg az osztállyal a helyes választ. 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0" name="Google Shape;290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A diákok helyezzenek egy telefont ábrázoló matricát a táblázatba a helyes szituációkhoz. Ne feledje: több helyes válasz is adható!   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8" name="Google Shape;298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Beszéljék meg az osztállyal a helyes választ. 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" name="Google Shape;30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6" name="Google Shape;15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2" name="Google Shape;16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8" name="Google Shape;16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Ossza ki a szituációs matricákat és a táblázatokat. A tanulók vágják ki a szituációs matricákat a feladathoz. 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2" name="Google Shape;20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Gyakorlókör az osztállyal. Vitassák meg hangosan a szituációt, és hogy mit kellene tenni. Az alábbi lehetőségek választhatók: pozitív viselkedés, a bajkeverők letiltása vagy jelentése. 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Beszéljék meg az osztállyal a helyes választ. 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0" name="Google Shape;22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A diákok helyezzenek egy számológépet ábrázoló matricát a táblázatba a helyes szituációkhoz. Ne feledje: több helyes válasz is adható!   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Beszéljék meg az osztállyal a helyes választ.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4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6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5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0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6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9.jp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6.jp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9.jp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7.jpg"/><Relationship Id="rId3" Type="http://schemas.openxmlformats.org/officeDocument/2006/relationships/image" Target="../media/image30.png"/><Relationship Id="rId4" Type="http://schemas.openxmlformats.org/officeDocument/2006/relationships/image" Target="../media/image27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4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5.jp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9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A Cover Slide">
  <p:cSld name="TITLE_AND_TWO_COLUMNS_2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"/>
          <p:cNvSpPr txBox="1"/>
          <p:nvPr>
            <p:ph type="title"/>
          </p:nvPr>
        </p:nvSpPr>
        <p:spPr>
          <a:xfrm>
            <a:off x="561550" y="967950"/>
            <a:ext cx="49359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4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9pPr>
          </a:lstStyle>
          <a:p/>
        </p:txBody>
      </p:sp>
      <p:sp>
        <p:nvSpPr>
          <p:cNvPr id="11" name="Google Shape;11;p20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12;p20"/>
          <p:cNvPicPr preferRelativeResize="0"/>
          <p:nvPr/>
        </p:nvPicPr>
        <p:blipFill rotWithShape="1">
          <a:blip r:embed="rId2">
            <a:alphaModFix/>
          </a:blip>
          <a:srcRect b="0" l="9" r="8" t="0"/>
          <a:stretch/>
        </p:blipFill>
        <p:spPr>
          <a:xfrm>
            <a:off x="326301" y="248550"/>
            <a:ext cx="769821" cy="250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20"/>
          <p:cNvPicPr preferRelativeResize="0"/>
          <p:nvPr/>
        </p:nvPicPr>
        <p:blipFill rotWithShape="1">
          <a:blip r:embed="rId3">
            <a:alphaModFix/>
          </a:blip>
          <a:srcRect b="23021" l="10617" r="21233" t="3378"/>
          <a:stretch/>
        </p:blipFill>
        <p:spPr>
          <a:xfrm rot="-4">
            <a:off x="4961800" y="626603"/>
            <a:ext cx="4182202" cy="45168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>
  <p:cSld name="BLANK_1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  <p:sp>
        <p:nvSpPr>
          <p:cNvPr id="68" name="Google Shape;68;p29"/>
          <p:cNvSpPr/>
          <p:nvPr/>
        </p:nvSpPr>
        <p:spPr>
          <a:xfrm>
            <a:off x="1316550" y="749650"/>
            <a:ext cx="6510900" cy="3755400"/>
          </a:xfrm>
          <a:prstGeom prst="roundRect">
            <a:avLst>
              <a:gd fmla="val 7102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33"/>
          <p:cNvSpPr txBox="1"/>
          <p:nvPr>
            <p:ph type="title"/>
          </p:nvPr>
        </p:nvSpPr>
        <p:spPr>
          <a:xfrm>
            <a:off x="2132850" y="545700"/>
            <a:ext cx="48783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3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34"/>
          <p:cNvSpPr txBox="1"/>
          <p:nvPr>
            <p:ph type="title"/>
          </p:nvPr>
        </p:nvSpPr>
        <p:spPr>
          <a:xfrm>
            <a:off x="1332550" y="821950"/>
            <a:ext cx="25137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5" name="Google Shape;85;p34"/>
          <p:cNvSpPr txBox="1"/>
          <p:nvPr>
            <p:ph idx="2" type="title"/>
          </p:nvPr>
        </p:nvSpPr>
        <p:spPr>
          <a:xfrm>
            <a:off x="5040625" y="1045850"/>
            <a:ext cx="2960400" cy="29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6" name="Google Shape;86;p34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3">
  <p:cSld name="TITLE_AND_BODY_3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35"/>
          <p:cNvSpPr txBox="1"/>
          <p:nvPr>
            <p:ph type="title"/>
          </p:nvPr>
        </p:nvSpPr>
        <p:spPr>
          <a:xfrm>
            <a:off x="1332550" y="821950"/>
            <a:ext cx="25137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35"/>
          <p:cNvSpPr txBox="1"/>
          <p:nvPr>
            <p:ph idx="2" type="title"/>
          </p:nvPr>
        </p:nvSpPr>
        <p:spPr>
          <a:xfrm>
            <a:off x="5040625" y="1045850"/>
            <a:ext cx="2960400" cy="29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1" name="Google Shape;91;p35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TITLE_AND_BODY_2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36"/>
          <p:cNvSpPr txBox="1"/>
          <p:nvPr/>
        </p:nvSpPr>
        <p:spPr>
          <a:xfrm>
            <a:off x="330650" y="588750"/>
            <a:ext cx="32706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Spread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Positivity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36"/>
          <p:cNvSpPr txBox="1"/>
          <p:nvPr/>
        </p:nvSpPr>
        <p:spPr>
          <a:xfrm>
            <a:off x="3370050" y="588750"/>
            <a:ext cx="24039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Block Troublemakers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36"/>
          <p:cNvSpPr txBox="1"/>
          <p:nvPr/>
        </p:nvSpPr>
        <p:spPr>
          <a:xfrm>
            <a:off x="6027925" y="588750"/>
            <a:ext cx="25134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Report Troublemakers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36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 2">
  <p:cSld name="TITLE_AND_BODY_2_2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37"/>
          <p:cNvSpPr txBox="1"/>
          <p:nvPr/>
        </p:nvSpPr>
        <p:spPr>
          <a:xfrm>
            <a:off x="330650" y="588750"/>
            <a:ext cx="32706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Spread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Positivity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37"/>
          <p:cNvSpPr txBox="1"/>
          <p:nvPr/>
        </p:nvSpPr>
        <p:spPr>
          <a:xfrm>
            <a:off x="3370050" y="588750"/>
            <a:ext cx="24039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Block Troublemakers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37"/>
          <p:cNvSpPr txBox="1"/>
          <p:nvPr/>
        </p:nvSpPr>
        <p:spPr>
          <a:xfrm>
            <a:off x="6027925" y="588750"/>
            <a:ext cx="25134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Report Troublemakers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37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 1">
  <p:cSld name="TITLE_AND_BODY_2_1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38"/>
          <p:cNvSpPr txBox="1"/>
          <p:nvPr/>
        </p:nvSpPr>
        <p:spPr>
          <a:xfrm>
            <a:off x="330650" y="588750"/>
            <a:ext cx="32706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Spread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Positivity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38"/>
          <p:cNvSpPr txBox="1"/>
          <p:nvPr/>
        </p:nvSpPr>
        <p:spPr>
          <a:xfrm>
            <a:off x="3370050" y="588750"/>
            <a:ext cx="24039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Block Troublemakers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38"/>
          <p:cNvSpPr txBox="1"/>
          <p:nvPr/>
        </p:nvSpPr>
        <p:spPr>
          <a:xfrm>
            <a:off x="6027925" y="588750"/>
            <a:ext cx="25134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Report Troublemakers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38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 1 1">
  <p:cSld name="TITLE_AND_BODY_2_1_1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39"/>
          <p:cNvSpPr txBox="1"/>
          <p:nvPr/>
        </p:nvSpPr>
        <p:spPr>
          <a:xfrm>
            <a:off x="330650" y="588750"/>
            <a:ext cx="32706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Spread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Positivity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39"/>
          <p:cNvSpPr txBox="1"/>
          <p:nvPr/>
        </p:nvSpPr>
        <p:spPr>
          <a:xfrm>
            <a:off x="3370050" y="588750"/>
            <a:ext cx="24039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Block Troublemakers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39"/>
          <p:cNvSpPr txBox="1"/>
          <p:nvPr/>
        </p:nvSpPr>
        <p:spPr>
          <a:xfrm>
            <a:off x="6027925" y="588750"/>
            <a:ext cx="25134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Report Troublemakers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39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1"/>
          <p:cNvSpPr txBox="1"/>
          <p:nvPr>
            <p:ph type="title"/>
          </p:nvPr>
        </p:nvSpPr>
        <p:spPr>
          <a:xfrm>
            <a:off x="1271100" y="135490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6" name="Google Shape;16;p21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" name="Google Shape;17;p21"/>
          <p:cNvPicPr preferRelativeResize="0"/>
          <p:nvPr/>
        </p:nvPicPr>
        <p:blipFill rotWithShape="1">
          <a:blip r:embed="rId2">
            <a:alphaModFix/>
          </a:blip>
          <a:srcRect b="0" l="27924" r="25910" t="0"/>
          <a:stretch/>
        </p:blipFill>
        <p:spPr>
          <a:xfrm>
            <a:off x="4289727" y="638600"/>
            <a:ext cx="569177" cy="778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40"/>
          <p:cNvSpPr txBox="1"/>
          <p:nvPr>
            <p:ph type="title"/>
          </p:nvPr>
        </p:nvSpPr>
        <p:spPr>
          <a:xfrm>
            <a:off x="2212650" y="633350"/>
            <a:ext cx="47187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solidFill>
                  <a:srgbClr val="2B4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1">
  <p:cSld name="TITLE_AND_BODY_1_1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41"/>
          <p:cNvSpPr txBox="1"/>
          <p:nvPr>
            <p:ph type="title"/>
          </p:nvPr>
        </p:nvSpPr>
        <p:spPr>
          <a:xfrm>
            <a:off x="2212650" y="633350"/>
            <a:ext cx="47187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solidFill>
                  <a:srgbClr val="2B4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1 1">
  <p:cSld name="TITLE_AND_BODY_1_1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4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42"/>
          <p:cNvSpPr txBox="1"/>
          <p:nvPr>
            <p:ph type="title"/>
          </p:nvPr>
        </p:nvSpPr>
        <p:spPr>
          <a:xfrm>
            <a:off x="2212650" y="633350"/>
            <a:ext cx="47187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solidFill>
                  <a:srgbClr val="2B4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1 1 1">
  <p:cSld name="TITLE_AND_BODY_1_1_1_1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43"/>
          <p:cNvSpPr/>
          <p:nvPr/>
        </p:nvSpPr>
        <p:spPr>
          <a:xfrm>
            <a:off x="4427363" y="1310725"/>
            <a:ext cx="3136800" cy="1120800"/>
          </a:xfrm>
          <a:prstGeom prst="roundRect">
            <a:avLst>
              <a:gd fmla="val 11149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43"/>
          <p:cNvSpPr txBox="1"/>
          <p:nvPr>
            <p:ph type="title"/>
          </p:nvPr>
        </p:nvSpPr>
        <p:spPr>
          <a:xfrm>
            <a:off x="4427375" y="1591825"/>
            <a:ext cx="31368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29" name="Google Shape;129;p43"/>
          <p:cNvPicPr preferRelativeResize="0"/>
          <p:nvPr/>
        </p:nvPicPr>
        <p:blipFill rotWithShape="1">
          <a:blip r:embed="rId3">
            <a:alphaModFix/>
          </a:blip>
          <a:srcRect b="0" l="25797" r="33444" t="0"/>
          <a:stretch/>
        </p:blipFill>
        <p:spPr>
          <a:xfrm>
            <a:off x="1899550" y="707317"/>
            <a:ext cx="3136800" cy="4329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43"/>
          <p:cNvPicPr preferRelativeResize="0"/>
          <p:nvPr/>
        </p:nvPicPr>
        <p:blipFill rotWithShape="1">
          <a:blip r:embed="rId4">
            <a:alphaModFix/>
          </a:blip>
          <a:srcRect b="0" l="26034" r="27874" t="0"/>
          <a:stretch/>
        </p:blipFill>
        <p:spPr>
          <a:xfrm>
            <a:off x="3023975" y="123150"/>
            <a:ext cx="1203398" cy="1468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4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44"/>
          <p:cNvSpPr txBox="1"/>
          <p:nvPr>
            <p:ph type="title"/>
          </p:nvPr>
        </p:nvSpPr>
        <p:spPr>
          <a:xfrm>
            <a:off x="1271100" y="135490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4" name="Google Shape;134;p44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  <p:pic>
        <p:nvPicPr>
          <p:cNvPr id="137" name="Google Shape;137;p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>
  <p:cSld name="BLANK_1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  <p:pic>
        <p:nvPicPr>
          <p:cNvPr id="140" name="Google Shape;140;p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2"/>
          <p:cNvSpPr txBox="1"/>
          <p:nvPr>
            <p:ph type="title"/>
          </p:nvPr>
        </p:nvSpPr>
        <p:spPr>
          <a:xfrm>
            <a:off x="2132850" y="545700"/>
            <a:ext cx="48783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3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23"/>
          <p:cNvSpPr txBox="1"/>
          <p:nvPr>
            <p:ph type="title"/>
          </p:nvPr>
        </p:nvSpPr>
        <p:spPr>
          <a:xfrm>
            <a:off x="1332550" y="821950"/>
            <a:ext cx="25137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23"/>
          <p:cNvSpPr txBox="1"/>
          <p:nvPr>
            <p:ph idx="2" type="title"/>
          </p:nvPr>
        </p:nvSpPr>
        <p:spPr>
          <a:xfrm>
            <a:off x="5040625" y="1045850"/>
            <a:ext cx="2960400" cy="29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p23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3"/>
          <p:cNvSpPr/>
          <p:nvPr/>
        </p:nvSpPr>
        <p:spPr>
          <a:xfrm>
            <a:off x="1186950" y="763550"/>
            <a:ext cx="2762700" cy="1395300"/>
          </a:xfrm>
          <a:prstGeom prst="roundRect">
            <a:avLst>
              <a:gd fmla="val 9452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23"/>
          <p:cNvSpPr/>
          <p:nvPr/>
        </p:nvSpPr>
        <p:spPr>
          <a:xfrm>
            <a:off x="4921375" y="930125"/>
            <a:ext cx="3172200" cy="3179400"/>
          </a:xfrm>
          <a:prstGeom prst="roundRect">
            <a:avLst>
              <a:gd fmla="val 5251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 2">
  <p:cSld name="TITLE_AND_BODY_2_2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24"/>
          <p:cNvSpPr txBox="1"/>
          <p:nvPr/>
        </p:nvSpPr>
        <p:spPr>
          <a:xfrm>
            <a:off x="330650" y="588750"/>
            <a:ext cx="32706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Légy a pozitivitás nagykövete!</a:t>
            </a:r>
            <a:endParaRPr b="1" i="0" sz="2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32" name="Google Shape;32;p24"/>
          <p:cNvSpPr txBox="1"/>
          <p:nvPr/>
        </p:nvSpPr>
        <p:spPr>
          <a:xfrm>
            <a:off x="3370050" y="588750"/>
            <a:ext cx="24039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Tiltsd le a bajkeverőket!</a:t>
            </a:r>
            <a:endParaRPr b="1" i="0" sz="2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33" name="Google Shape;33;p24"/>
          <p:cNvSpPr txBox="1"/>
          <p:nvPr/>
        </p:nvSpPr>
        <p:spPr>
          <a:xfrm>
            <a:off x="6027925" y="588750"/>
            <a:ext cx="25134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Jelentsd a bajkeverőket!</a:t>
            </a:r>
            <a:endParaRPr b="1" i="0" sz="2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34" name="Google Shape;34;p24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pic>
        <p:nvPicPr>
          <p:cNvPr id="35" name="Google Shape;35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3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3">
  <p:cSld name="TITLE_AND_BODY_3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25"/>
          <p:cNvSpPr txBox="1"/>
          <p:nvPr>
            <p:ph type="title"/>
          </p:nvPr>
        </p:nvSpPr>
        <p:spPr>
          <a:xfrm>
            <a:off x="1332550" y="821950"/>
            <a:ext cx="25137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9" name="Google Shape;39;p25"/>
          <p:cNvSpPr txBox="1"/>
          <p:nvPr>
            <p:ph idx="2" type="title"/>
          </p:nvPr>
        </p:nvSpPr>
        <p:spPr>
          <a:xfrm>
            <a:off x="5040625" y="1045850"/>
            <a:ext cx="2960400" cy="29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25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5"/>
          <p:cNvSpPr/>
          <p:nvPr/>
        </p:nvSpPr>
        <p:spPr>
          <a:xfrm>
            <a:off x="1186950" y="763550"/>
            <a:ext cx="2762700" cy="1395300"/>
          </a:xfrm>
          <a:prstGeom prst="roundRect">
            <a:avLst>
              <a:gd fmla="val 9452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25"/>
          <p:cNvSpPr/>
          <p:nvPr/>
        </p:nvSpPr>
        <p:spPr>
          <a:xfrm>
            <a:off x="4921375" y="930125"/>
            <a:ext cx="3172200" cy="3179400"/>
          </a:xfrm>
          <a:prstGeom prst="roundRect">
            <a:avLst>
              <a:gd fmla="val 5251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" name="Google Shape;43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TITLE_AND_BODY_2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26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pic>
        <p:nvPicPr>
          <p:cNvPr id="47" name="Google Shape;47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3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26"/>
          <p:cNvSpPr txBox="1"/>
          <p:nvPr/>
        </p:nvSpPr>
        <p:spPr>
          <a:xfrm>
            <a:off x="330650" y="588750"/>
            <a:ext cx="32706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Légy a pozitivitás nagykövete!</a:t>
            </a:r>
            <a:endParaRPr b="1" i="0" sz="2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49" name="Google Shape;49;p26"/>
          <p:cNvSpPr txBox="1"/>
          <p:nvPr/>
        </p:nvSpPr>
        <p:spPr>
          <a:xfrm>
            <a:off x="3370050" y="588750"/>
            <a:ext cx="24039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Tiltsd le a bajkeverőket!</a:t>
            </a:r>
            <a:endParaRPr b="1" i="0" sz="2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50" name="Google Shape;50;p26"/>
          <p:cNvSpPr txBox="1"/>
          <p:nvPr/>
        </p:nvSpPr>
        <p:spPr>
          <a:xfrm>
            <a:off x="6027925" y="588750"/>
            <a:ext cx="25134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Jelentsd a bajkeverőket!</a:t>
            </a:r>
            <a:endParaRPr b="1" i="0" sz="2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 1 1">
  <p:cSld name="TITLE_AND_BODY_2_1_1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27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pic>
        <p:nvPicPr>
          <p:cNvPr id="54" name="Google Shape;54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3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27"/>
          <p:cNvSpPr txBox="1"/>
          <p:nvPr/>
        </p:nvSpPr>
        <p:spPr>
          <a:xfrm>
            <a:off x="330650" y="588750"/>
            <a:ext cx="32706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Légy a pozitivitás nagykövete!</a:t>
            </a:r>
            <a:endParaRPr b="1" i="0" sz="2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56" name="Google Shape;56;p27"/>
          <p:cNvSpPr txBox="1"/>
          <p:nvPr/>
        </p:nvSpPr>
        <p:spPr>
          <a:xfrm>
            <a:off x="3370050" y="588750"/>
            <a:ext cx="24039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Tiltsd le a bajkeverőket!</a:t>
            </a:r>
            <a:endParaRPr b="1" i="0" sz="2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57" name="Google Shape;57;p27"/>
          <p:cNvSpPr txBox="1"/>
          <p:nvPr/>
        </p:nvSpPr>
        <p:spPr>
          <a:xfrm>
            <a:off x="6027925" y="588750"/>
            <a:ext cx="25134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Jelentsd a bajkeverőket!</a:t>
            </a:r>
            <a:endParaRPr b="1" i="0" sz="2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 1">
  <p:cSld name="TITLE_AND_BODY_2_1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28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pic>
        <p:nvPicPr>
          <p:cNvPr id="61" name="Google Shape;61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28"/>
          <p:cNvSpPr txBox="1"/>
          <p:nvPr/>
        </p:nvSpPr>
        <p:spPr>
          <a:xfrm>
            <a:off x="330650" y="588750"/>
            <a:ext cx="32706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Légy a pozitivitás nagykövete!</a:t>
            </a:r>
            <a:endParaRPr b="1" i="0" sz="2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63" name="Google Shape;63;p28"/>
          <p:cNvSpPr txBox="1"/>
          <p:nvPr/>
        </p:nvSpPr>
        <p:spPr>
          <a:xfrm>
            <a:off x="3370050" y="588750"/>
            <a:ext cx="24039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Tiltsd le a bajkeverőket!</a:t>
            </a:r>
            <a:endParaRPr b="1" i="0" sz="2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64" name="Google Shape;64;p28"/>
          <p:cNvSpPr txBox="1"/>
          <p:nvPr/>
        </p:nvSpPr>
        <p:spPr>
          <a:xfrm>
            <a:off x="6027925" y="588750"/>
            <a:ext cx="25134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Jelentsd a bajkeverőket!</a:t>
            </a:r>
            <a:endParaRPr b="1" i="0" sz="2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3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" name="Google Shape;73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Google Shape;74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beinternetawesome.withgoogle.com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3.png"/><Relationship Id="rId4" Type="http://schemas.openxmlformats.org/officeDocument/2006/relationships/image" Target="../media/image23.png"/><Relationship Id="rId5" Type="http://schemas.openxmlformats.org/officeDocument/2006/relationships/image" Target="../media/image2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0.png"/><Relationship Id="rId4" Type="http://schemas.openxmlformats.org/officeDocument/2006/relationships/image" Target="../media/image3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"/>
          <p:cNvSpPr txBox="1"/>
          <p:nvPr>
            <p:ph type="title"/>
          </p:nvPr>
        </p:nvSpPr>
        <p:spPr>
          <a:xfrm>
            <a:off x="561550" y="1725600"/>
            <a:ext cx="3900900" cy="169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Kedvesnek lenni</a:t>
            </a: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 </a:t>
            </a:r>
            <a:r>
              <a:rPr i="0" lang="hu" u="none">
                <a:solidFill>
                  <a:srgbClr val="34A853"/>
                </a:solidFill>
                <a:latin typeface="Google Sans"/>
                <a:ea typeface="Google Sans"/>
                <a:cs typeface="Google Sans"/>
                <a:sym typeface="Google Sans"/>
              </a:rPr>
              <a:t>menő!</a:t>
            </a:r>
            <a:endParaRPr>
              <a:solidFill>
                <a:srgbClr val="34A853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46" name="Google Shape;146;p1">
            <a:hlinkClick r:id="rId3"/>
          </p:cNvPr>
          <p:cNvSpPr txBox="1"/>
          <p:nvPr/>
        </p:nvSpPr>
        <p:spPr>
          <a:xfrm>
            <a:off x="1439709" y="4626512"/>
            <a:ext cx="2259600" cy="26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hu" sz="800">
                <a:solidFill>
                  <a:srgbClr val="434343"/>
                </a:solidFill>
                <a:latin typeface="Google Sans Medium"/>
                <a:ea typeface="Google Sans Medium"/>
                <a:cs typeface="Google Sans Medium"/>
                <a:sym typeface="Google Sans Medium"/>
              </a:rPr>
              <a:t>saferinternet.hu/legyel-az-internet-asza</a:t>
            </a:r>
            <a:endParaRPr b="0" i="0" sz="7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"/>
          <p:cNvSpPr txBox="1"/>
          <p:nvPr/>
        </p:nvSpPr>
        <p:spPr>
          <a:xfrm>
            <a:off x="340396" y="4319266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dk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0"/>
          <p:cNvSpPr txBox="1"/>
          <p:nvPr>
            <p:ph type="title"/>
          </p:nvPr>
        </p:nvSpPr>
        <p:spPr>
          <a:xfrm>
            <a:off x="1307600" y="936700"/>
            <a:ext cx="25137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Azt hittem, menő a videóm, de sokan gúnyolódnak rajta...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41" name="Google Shape;241;p10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2. szituáció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242" name="Google Shape;242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67900" y="1092200"/>
            <a:ext cx="2809800" cy="2809800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10"/>
          <p:cNvSpPr txBox="1"/>
          <p:nvPr/>
        </p:nvSpPr>
        <p:spPr>
          <a:xfrm>
            <a:off x="340396" y="4319266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1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2. válasz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grpSp>
        <p:nvGrpSpPr>
          <p:cNvPr id="249" name="Google Shape;249;p11"/>
          <p:cNvGrpSpPr/>
          <p:nvPr/>
        </p:nvGrpSpPr>
        <p:grpSpPr>
          <a:xfrm>
            <a:off x="1381375" y="1424390"/>
            <a:ext cx="1113000" cy="1113000"/>
            <a:chOff x="1381375" y="1645025"/>
            <a:chExt cx="1113000" cy="1113000"/>
          </a:xfrm>
        </p:grpSpPr>
        <p:sp>
          <p:nvSpPr>
            <p:cNvPr id="250" name="Google Shape;250;p11"/>
            <p:cNvSpPr/>
            <p:nvPr/>
          </p:nvSpPr>
          <p:spPr>
            <a:xfrm>
              <a:off x="1381375" y="1645025"/>
              <a:ext cx="1113000" cy="1113000"/>
            </a:xfrm>
            <a:prstGeom prst="roundRect">
              <a:avLst>
                <a:gd fmla="val 6794" name="adj"/>
              </a:avLst>
            </a:prstGeom>
            <a:solidFill>
              <a:srgbClr val="FFFFFF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2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51" name="Google Shape;251;p11"/>
            <p:cNvPicPr preferRelativeResize="0"/>
            <p:nvPr/>
          </p:nvPicPr>
          <p:blipFill rotWithShape="1">
            <a:blip r:embed="rId3">
              <a:alphaModFix/>
            </a:blip>
            <a:srcRect b="-7938" l="-7938" r="-7948" t="-7949"/>
            <a:stretch/>
          </p:blipFill>
          <p:spPr>
            <a:xfrm>
              <a:off x="1414525" y="1678175"/>
              <a:ext cx="1046700" cy="10467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52" name="Google Shape;252;p11"/>
          <p:cNvGrpSpPr/>
          <p:nvPr/>
        </p:nvGrpSpPr>
        <p:grpSpPr>
          <a:xfrm>
            <a:off x="4015500" y="1424390"/>
            <a:ext cx="1113000" cy="1113000"/>
            <a:chOff x="1381375" y="1645025"/>
            <a:chExt cx="1113000" cy="1113000"/>
          </a:xfrm>
        </p:grpSpPr>
        <p:sp>
          <p:nvSpPr>
            <p:cNvPr id="253" name="Google Shape;253;p11"/>
            <p:cNvSpPr/>
            <p:nvPr/>
          </p:nvSpPr>
          <p:spPr>
            <a:xfrm>
              <a:off x="1381375" y="1645025"/>
              <a:ext cx="1113000" cy="1113000"/>
            </a:xfrm>
            <a:prstGeom prst="roundRect">
              <a:avLst>
                <a:gd fmla="val 6794" name="adj"/>
              </a:avLst>
            </a:prstGeom>
            <a:solidFill>
              <a:srgbClr val="FFFFFF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2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54" name="Google Shape;254;p11"/>
            <p:cNvPicPr preferRelativeResize="0"/>
            <p:nvPr/>
          </p:nvPicPr>
          <p:blipFill rotWithShape="1">
            <a:blip r:embed="rId3">
              <a:alphaModFix/>
            </a:blip>
            <a:srcRect b="-7938" l="-7938" r="-7948" t="-7949"/>
            <a:stretch/>
          </p:blipFill>
          <p:spPr>
            <a:xfrm>
              <a:off x="1414525" y="1678175"/>
              <a:ext cx="1046700" cy="10467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55" name="Google Shape;255;p11"/>
          <p:cNvSpPr txBox="1"/>
          <p:nvPr/>
        </p:nvSpPr>
        <p:spPr>
          <a:xfrm>
            <a:off x="340396" y="4319266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2"/>
          <p:cNvSpPr txBox="1"/>
          <p:nvPr>
            <p:ph type="title"/>
          </p:nvPr>
        </p:nvSpPr>
        <p:spPr>
          <a:xfrm>
            <a:off x="1192325" y="797475"/>
            <a:ext cx="27189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1600" u="none">
                <a:latin typeface="Google Sans"/>
                <a:ea typeface="Google Sans"/>
                <a:cs typeface="Google Sans"/>
                <a:sym typeface="Google Sans"/>
              </a:rPr>
              <a:t>Küldtem egy üzenetet valakinek, aki tetszik nekem, ő pedig megosztotta az egész iskolával. </a:t>
            </a:r>
            <a:endParaRPr sz="1600"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61" name="Google Shape;261;p12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3. szituáció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262" name="Google Shape;262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01375" y="1302725"/>
            <a:ext cx="2426952" cy="2426952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12"/>
          <p:cNvSpPr txBox="1"/>
          <p:nvPr/>
        </p:nvSpPr>
        <p:spPr>
          <a:xfrm>
            <a:off x="340396" y="4319266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3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3. válasz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69" name="Google Shape;269;p13"/>
          <p:cNvSpPr/>
          <p:nvPr/>
        </p:nvSpPr>
        <p:spPr>
          <a:xfrm>
            <a:off x="3965825" y="1422775"/>
            <a:ext cx="1113000" cy="1113000"/>
          </a:xfrm>
          <a:prstGeom prst="roundRect">
            <a:avLst>
              <a:gd fmla="val 6794" name="adj"/>
            </a:avLst>
          </a:prstGeom>
          <a:solidFill>
            <a:srgbClr val="FFFFFF"/>
          </a:solidFill>
          <a:ln>
            <a:noFill/>
          </a:ln>
          <a:effectLst>
            <a:outerShdw blurRad="57150" rotWithShape="0" algn="bl" dir="5400000" dist="19050">
              <a:srgbClr val="000000">
                <a:alpha val="2274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0" name="Google Shape;270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80825" y="1537775"/>
            <a:ext cx="883000" cy="883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13"/>
          <p:cNvSpPr txBox="1"/>
          <p:nvPr/>
        </p:nvSpPr>
        <p:spPr>
          <a:xfrm>
            <a:off x="340396" y="4319266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4"/>
          <p:cNvSpPr txBox="1"/>
          <p:nvPr>
            <p:ph type="title"/>
          </p:nvPr>
        </p:nvSpPr>
        <p:spPr>
          <a:xfrm>
            <a:off x="1332550" y="821950"/>
            <a:ext cx="25137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Senki nem lájkolta a múlt heti posztomat, és most egyedül érzem magam. 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77" name="Google Shape;277;p14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4. szituáció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278" name="Google Shape;27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10650" y="1131050"/>
            <a:ext cx="2779802" cy="2779802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14"/>
          <p:cNvSpPr txBox="1"/>
          <p:nvPr/>
        </p:nvSpPr>
        <p:spPr>
          <a:xfrm>
            <a:off x="340396" y="4319266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5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4. válasz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85" name="Google Shape;285;p15"/>
          <p:cNvSpPr/>
          <p:nvPr/>
        </p:nvSpPr>
        <p:spPr>
          <a:xfrm>
            <a:off x="1381375" y="1422775"/>
            <a:ext cx="1113000" cy="1113000"/>
          </a:xfrm>
          <a:prstGeom prst="roundRect">
            <a:avLst>
              <a:gd fmla="val 6794" name="adj"/>
            </a:avLst>
          </a:prstGeom>
          <a:solidFill>
            <a:srgbClr val="FFFFFF"/>
          </a:solidFill>
          <a:ln>
            <a:noFill/>
          </a:ln>
          <a:effectLst>
            <a:outerShdw blurRad="57150" rotWithShape="0" algn="bl" dir="5400000" dist="19050">
              <a:srgbClr val="000000">
                <a:alpha val="2274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6" name="Google Shape;286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29800" y="1471200"/>
            <a:ext cx="1016150" cy="1016150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15"/>
          <p:cNvSpPr txBox="1"/>
          <p:nvPr/>
        </p:nvSpPr>
        <p:spPr>
          <a:xfrm>
            <a:off x="340396" y="4319266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6"/>
          <p:cNvSpPr txBox="1"/>
          <p:nvPr>
            <p:ph type="title"/>
          </p:nvPr>
        </p:nvSpPr>
        <p:spPr>
          <a:xfrm>
            <a:off x="1297625" y="836900"/>
            <a:ext cx="25137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1600" u="none">
                <a:latin typeface="Google Sans"/>
                <a:ea typeface="Google Sans"/>
                <a:cs typeface="Google Sans"/>
                <a:sym typeface="Google Sans"/>
              </a:rPr>
              <a:t>Elvesztettem a telefonomat, és a megtalálója képeket posztolt rólam a neten.</a:t>
            </a:r>
            <a:endParaRPr sz="1600"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93" name="Google Shape;293;p16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5. szituáció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294" name="Google Shape;29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93850" y="1212850"/>
            <a:ext cx="2623000" cy="2623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16"/>
          <p:cNvSpPr txBox="1"/>
          <p:nvPr/>
        </p:nvSpPr>
        <p:spPr>
          <a:xfrm>
            <a:off x="340396" y="4319266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7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5. válasz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301" name="Google Shape;301;p17"/>
          <p:cNvSpPr/>
          <p:nvPr/>
        </p:nvSpPr>
        <p:spPr>
          <a:xfrm>
            <a:off x="6733975" y="1422775"/>
            <a:ext cx="1113000" cy="1113000"/>
          </a:xfrm>
          <a:prstGeom prst="roundRect">
            <a:avLst>
              <a:gd fmla="val 6794" name="adj"/>
            </a:avLst>
          </a:prstGeom>
          <a:solidFill>
            <a:srgbClr val="FFFFFF"/>
          </a:solidFill>
          <a:ln>
            <a:noFill/>
          </a:ln>
          <a:effectLst>
            <a:outerShdw blurRad="57150" rotWithShape="0" algn="bl" dir="5400000" dist="19050">
              <a:srgbClr val="000000">
                <a:alpha val="2274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2" name="Google Shape;302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6150" y="1504950"/>
            <a:ext cx="948652" cy="948652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17"/>
          <p:cNvSpPr txBox="1"/>
          <p:nvPr/>
        </p:nvSpPr>
        <p:spPr>
          <a:xfrm>
            <a:off x="340396" y="4319266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" name="Google Shape;308;p18"/>
          <p:cNvGrpSpPr/>
          <p:nvPr/>
        </p:nvGrpSpPr>
        <p:grpSpPr>
          <a:xfrm>
            <a:off x="1721125" y="1168662"/>
            <a:ext cx="5862000" cy="2467588"/>
            <a:chOff x="1721200" y="1194637"/>
            <a:chExt cx="5862000" cy="2467588"/>
          </a:xfrm>
        </p:grpSpPr>
        <p:sp>
          <p:nvSpPr>
            <p:cNvPr id="309" name="Google Shape;309;p18"/>
            <p:cNvSpPr txBox="1"/>
            <p:nvPr/>
          </p:nvSpPr>
          <p:spPr>
            <a:xfrm>
              <a:off x="1721200" y="2199725"/>
              <a:ext cx="5862000" cy="1462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hu" sz="2400" u="none" cap="none" strike="noStrike">
                  <a:solidFill>
                    <a:srgbClr val="434343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Bátor viselkedéseddel és a bajkeverők jelentésével hozzájárulsz a kedvesség és pozitivitás terjedéséhez.</a:t>
              </a:r>
              <a:endParaRPr b="1" i="0" sz="2400" u="none" cap="none" strike="noStrik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310" name="Google Shape;310;p18"/>
            <p:cNvSpPr txBox="1"/>
            <p:nvPr/>
          </p:nvSpPr>
          <p:spPr>
            <a:xfrm>
              <a:off x="1909875" y="1194637"/>
              <a:ext cx="5324400" cy="75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i="0" lang="hu" sz="2800" u="none" cap="none" strike="noStrike">
                  <a:solidFill>
                    <a:srgbClr val="34A853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Kiállsz másokért</a:t>
              </a:r>
              <a:r>
                <a:rPr b="1" lang="hu" sz="2800">
                  <a:solidFill>
                    <a:srgbClr val="34A853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 </a:t>
              </a:r>
              <a:endParaRPr b="1" sz="2800">
                <a:solidFill>
                  <a:srgbClr val="34A853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i="0" lang="hu" sz="2800" u="none" cap="none" strike="noStrike">
                  <a:solidFill>
                    <a:srgbClr val="34A853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az interneten!</a:t>
              </a:r>
              <a:endParaRPr i="0" sz="2800" u="none" cap="none" strike="noStrike">
                <a:solidFill>
                  <a:srgbClr val="34A853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</p:grpSp>
      <p:sp>
        <p:nvSpPr>
          <p:cNvPr id="311" name="Google Shape;311;p18"/>
          <p:cNvSpPr txBox="1"/>
          <p:nvPr/>
        </p:nvSpPr>
        <p:spPr>
          <a:xfrm>
            <a:off x="340396" y="4319266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"/>
          <p:cNvSpPr txBox="1"/>
          <p:nvPr>
            <p:ph type="title"/>
          </p:nvPr>
        </p:nvSpPr>
        <p:spPr>
          <a:xfrm>
            <a:off x="1478725" y="2265850"/>
            <a:ext cx="6186600" cy="9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22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Tudtad, hogy amit az interneten kiposztolsz,</a:t>
            </a:r>
            <a:br>
              <a:rPr lang="hu" sz="2200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</a:br>
            <a:r>
              <a:rPr i="0" lang="hu" sz="22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másokra is hatással lehet?</a:t>
            </a:r>
            <a:r>
              <a:rPr b="1" i="0" lang="hu" sz="2200" u="none">
                <a:solidFill>
                  <a:srgbClr val="434343"/>
                </a:solidFill>
              </a:rPr>
              <a:t> </a:t>
            </a:r>
            <a:endParaRPr sz="2200">
              <a:solidFill>
                <a:srgbClr val="434343"/>
              </a:solidFill>
            </a:endParaRPr>
          </a:p>
        </p:txBody>
      </p:sp>
      <p:sp>
        <p:nvSpPr>
          <p:cNvPr id="153" name="Google Shape;153;p2"/>
          <p:cNvSpPr txBox="1"/>
          <p:nvPr/>
        </p:nvSpPr>
        <p:spPr>
          <a:xfrm>
            <a:off x="340396" y="4319266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dk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"/>
          <p:cNvSpPr txBox="1"/>
          <p:nvPr>
            <p:ph type="title"/>
          </p:nvPr>
        </p:nvSpPr>
        <p:spPr>
          <a:xfrm>
            <a:off x="1051350" y="1803325"/>
            <a:ext cx="7041300" cy="20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22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Válaszd a helyes utat! </a:t>
            </a:r>
            <a:endParaRPr sz="22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22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Bánj úgy másokkal, ahogy szeretnéd, hogy veled bánjanak az interneten,</a:t>
            </a:r>
            <a:r>
              <a:rPr i="0" lang="hu" sz="2200" u="none">
                <a:latin typeface="Google Sans"/>
                <a:ea typeface="Google Sans"/>
                <a:cs typeface="Google Sans"/>
                <a:sym typeface="Google Sans"/>
              </a:rPr>
              <a:t> </a:t>
            </a:r>
            <a:r>
              <a:rPr i="0" lang="hu" sz="2200" u="none">
                <a:solidFill>
                  <a:srgbClr val="34A853"/>
                </a:solidFill>
                <a:latin typeface="Google Sans"/>
                <a:ea typeface="Google Sans"/>
                <a:cs typeface="Google Sans"/>
                <a:sym typeface="Google Sans"/>
              </a:rPr>
              <a:t>gyakorolj pozitív hatást másokra, és szorítsd vissza a zaklató magatartást.</a:t>
            </a:r>
            <a:endParaRPr sz="2200">
              <a:solidFill>
                <a:srgbClr val="34A853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59" name="Google Shape;159;p3"/>
          <p:cNvSpPr txBox="1"/>
          <p:nvPr/>
        </p:nvSpPr>
        <p:spPr>
          <a:xfrm>
            <a:off x="340396" y="4319266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dk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4"/>
          <p:cNvSpPr txBox="1"/>
          <p:nvPr>
            <p:ph type="title"/>
          </p:nvPr>
        </p:nvSpPr>
        <p:spPr>
          <a:xfrm>
            <a:off x="1271100" y="1890700"/>
            <a:ext cx="64620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22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Tegyük kedvesebb hellyé az internetet!</a:t>
            </a:r>
            <a:endParaRPr sz="22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2200" u="none">
                <a:solidFill>
                  <a:srgbClr val="00B050"/>
                </a:solidFill>
                <a:latin typeface="Google Sans"/>
                <a:ea typeface="Google Sans"/>
                <a:cs typeface="Google Sans"/>
                <a:sym typeface="Google Sans"/>
              </a:rPr>
              <a:t>Állj ki másokért </a:t>
            </a:r>
            <a:r>
              <a:rPr i="0" lang="hu" sz="2200" u="non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az interneten.  Tanuld meg, hogyan lehetsz a kedvesség nagykövete, hogyan tilthatod le a zaklatókat,</a:t>
            </a:r>
            <a:br>
              <a:rPr lang="hu" sz="22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</a:br>
            <a:r>
              <a:rPr i="0" lang="hu" sz="2200" u="non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és hogyan jelentheted a bajkeverőket. </a:t>
            </a:r>
            <a:endParaRPr sz="2200">
              <a:solidFill>
                <a:schemeClr val="dk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65" name="Google Shape;165;p4"/>
          <p:cNvSpPr txBox="1"/>
          <p:nvPr/>
        </p:nvSpPr>
        <p:spPr>
          <a:xfrm>
            <a:off x="340396" y="4319266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dk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5"/>
          <p:cNvSpPr txBox="1"/>
          <p:nvPr/>
        </p:nvSpPr>
        <p:spPr>
          <a:xfrm>
            <a:off x="752475" y="513800"/>
            <a:ext cx="7638900" cy="160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24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Most te következel. Menni fog! </a:t>
            </a:r>
            <a:endParaRPr b="1" i="0" sz="24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hu" sz="24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Minden szituációnál döntsd el, te mit tennél,</a:t>
            </a:r>
            <a:endParaRPr b="1" i="0" sz="24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hu" sz="24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és tedd a matricá(ka)t a megfelelő helyekre. </a:t>
            </a:r>
            <a:endParaRPr b="1" i="0" sz="24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171" name="Google Shape;171;p5"/>
          <p:cNvPicPr preferRelativeResize="0"/>
          <p:nvPr/>
        </p:nvPicPr>
        <p:blipFill rotWithShape="1">
          <a:blip r:embed="rId3">
            <a:alphaModFix/>
          </a:blip>
          <a:srcRect b="0" l="7359" r="7358" t="0"/>
          <a:stretch/>
        </p:blipFill>
        <p:spPr>
          <a:xfrm>
            <a:off x="6942825" y="2665900"/>
            <a:ext cx="1975027" cy="2325974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5"/>
          <p:cNvSpPr txBox="1"/>
          <p:nvPr/>
        </p:nvSpPr>
        <p:spPr>
          <a:xfrm>
            <a:off x="4114800" y="2114550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3" name="Google Shape;173;p5"/>
          <p:cNvGrpSpPr/>
          <p:nvPr/>
        </p:nvGrpSpPr>
        <p:grpSpPr>
          <a:xfrm>
            <a:off x="1784680" y="2571762"/>
            <a:ext cx="2678390" cy="2069665"/>
            <a:chOff x="1784680" y="2571762"/>
            <a:chExt cx="2678390" cy="2069665"/>
          </a:xfrm>
        </p:grpSpPr>
        <p:grpSp>
          <p:nvGrpSpPr>
            <p:cNvPr id="174" name="Google Shape;174;p5"/>
            <p:cNvGrpSpPr/>
            <p:nvPr/>
          </p:nvGrpSpPr>
          <p:grpSpPr>
            <a:xfrm>
              <a:off x="1784680" y="2571762"/>
              <a:ext cx="2678390" cy="2069665"/>
              <a:chOff x="1784680" y="2571762"/>
              <a:chExt cx="2678390" cy="2069665"/>
            </a:xfrm>
          </p:grpSpPr>
          <p:pic>
            <p:nvPicPr>
              <p:cNvPr id="175" name="Google Shape;175;p5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1784680" y="2571762"/>
                <a:ext cx="2678390" cy="2069665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7150" rotWithShape="0" algn="bl" dir="5400000" dist="19050">
                  <a:srgbClr val="000000">
                    <a:alpha val="49803"/>
                  </a:srgbClr>
                </a:outerShdw>
              </a:effectLst>
            </p:spPr>
          </p:pic>
          <p:sp>
            <p:nvSpPr>
              <p:cNvPr id="176" name="Google Shape;176;p5"/>
              <p:cNvSpPr txBox="1"/>
              <p:nvPr/>
            </p:nvSpPr>
            <p:spPr>
              <a:xfrm>
                <a:off x="2103775" y="2665900"/>
                <a:ext cx="447900" cy="92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hu" sz="300" u="none" cap="none" strike="noStrike">
                    <a:solidFill>
                      <a:srgbClr val="26A145"/>
                    </a:solidFill>
                    <a:latin typeface="Google Sans"/>
                    <a:ea typeface="Google Sans"/>
                    <a:cs typeface="Google Sans"/>
                    <a:sym typeface="Google Sans"/>
                  </a:rPr>
                  <a:t>Kedvesnek </a:t>
                </a:r>
                <a:endParaRPr b="1" i="0" sz="300" u="none" cap="none" strike="noStrike">
                  <a:solidFill>
                    <a:srgbClr val="26A145"/>
                  </a:solidFill>
                  <a:latin typeface="Google Sans"/>
                  <a:ea typeface="Google Sans"/>
                  <a:cs typeface="Google Sans"/>
                  <a:sym typeface="Google Sans"/>
                </a:endParaRPr>
              </a:p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hu" sz="300" u="none" cap="none" strike="noStrike">
                    <a:solidFill>
                      <a:srgbClr val="26A145"/>
                    </a:solidFill>
                    <a:latin typeface="Google Sans"/>
                    <a:ea typeface="Google Sans"/>
                    <a:cs typeface="Google Sans"/>
                    <a:sym typeface="Google Sans"/>
                  </a:rPr>
                  <a:t>lenni menő!</a:t>
                </a:r>
                <a:endParaRPr b="1" i="0" sz="300" u="none" cap="none" strike="noStrike">
                  <a:solidFill>
                    <a:srgbClr val="26A145"/>
                  </a:solidFill>
                  <a:latin typeface="Google Sans"/>
                  <a:ea typeface="Google Sans"/>
                  <a:cs typeface="Google Sans"/>
                  <a:sym typeface="Google Sans"/>
                </a:endParaRPr>
              </a:p>
            </p:txBody>
          </p:sp>
        </p:grpSp>
        <p:sp>
          <p:nvSpPr>
            <p:cNvPr id="177" name="Google Shape;177;p5"/>
            <p:cNvSpPr txBox="1"/>
            <p:nvPr/>
          </p:nvSpPr>
          <p:spPr>
            <a:xfrm>
              <a:off x="1981299" y="4468500"/>
              <a:ext cx="842400" cy="4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hu" sz="300" u="none" cap="none" strike="noStrike">
                  <a:solidFill>
                    <a:schemeClr val="dk1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L</a:t>
              </a:r>
              <a:r>
                <a:rPr b="1" lang="hu" sz="300">
                  <a:solidFill>
                    <a:schemeClr val="dk1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e</a:t>
              </a:r>
              <a:r>
                <a:rPr b="1" i="0" lang="hu" sz="300" u="none" cap="none" strike="noStrike">
                  <a:solidFill>
                    <a:schemeClr val="dk1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gyél az</a:t>
              </a:r>
              <a:r>
                <a:rPr b="1" lang="hu" sz="300">
                  <a:solidFill>
                    <a:schemeClr val="dk1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 </a:t>
              </a:r>
              <a:r>
                <a:rPr b="1" i="0" lang="hu" sz="300" u="none" cap="none" strike="noStrike">
                  <a:solidFill>
                    <a:schemeClr val="dk1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Internet Ásza.</a:t>
              </a:r>
              <a:endParaRPr b="1" i="0" sz="3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</p:grpSp>
      <p:grpSp>
        <p:nvGrpSpPr>
          <p:cNvPr id="178" name="Google Shape;178;p5"/>
          <p:cNvGrpSpPr/>
          <p:nvPr/>
        </p:nvGrpSpPr>
        <p:grpSpPr>
          <a:xfrm>
            <a:off x="4680905" y="2571762"/>
            <a:ext cx="2678390" cy="2069665"/>
            <a:chOff x="4680905" y="2571762"/>
            <a:chExt cx="2678390" cy="2069665"/>
          </a:xfrm>
        </p:grpSpPr>
        <p:grpSp>
          <p:nvGrpSpPr>
            <p:cNvPr id="179" name="Google Shape;179;p5"/>
            <p:cNvGrpSpPr/>
            <p:nvPr/>
          </p:nvGrpSpPr>
          <p:grpSpPr>
            <a:xfrm>
              <a:off x="4680905" y="2571762"/>
              <a:ext cx="2678390" cy="2069665"/>
              <a:chOff x="4680905" y="2571762"/>
              <a:chExt cx="2678390" cy="2069665"/>
            </a:xfrm>
          </p:grpSpPr>
          <p:grpSp>
            <p:nvGrpSpPr>
              <p:cNvPr id="180" name="Google Shape;180;p5"/>
              <p:cNvGrpSpPr/>
              <p:nvPr/>
            </p:nvGrpSpPr>
            <p:grpSpPr>
              <a:xfrm>
                <a:off x="4680905" y="2571762"/>
                <a:ext cx="2678390" cy="2069665"/>
                <a:chOff x="4680905" y="2571762"/>
                <a:chExt cx="2678390" cy="2069665"/>
              </a:xfrm>
            </p:grpSpPr>
            <p:grpSp>
              <p:nvGrpSpPr>
                <p:cNvPr id="181" name="Google Shape;181;p5"/>
                <p:cNvGrpSpPr/>
                <p:nvPr/>
              </p:nvGrpSpPr>
              <p:grpSpPr>
                <a:xfrm>
                  <a:off x="4680905" y="2571762"/>
                  <a:ext cx="2678390" cy="2069665"/>
                  <a:chOff x="4680905" y="2571762"/>
                  <a:chExt cx="2678390" cy="2069665"/>
                </a:xfrm>
              </p:grpSpPr>
              <p:grpSp>
                <p:nvGrpSpPr>
                  <p:cNvPr id="182" name="Google Shape;182;p5"/>
                  <p:cNvGrpSpPr/>
                  <p:nvPr/>
                </p:nvGrpSpPr>
                <p:grpSpPr>
                  <a:xfrm>
                    <a:off x="4680905" y="2571762"/>
                    <a:ext cx="2678390" cy="2069665"/>
                    <a:chOff x="4680905" y="2571762"/>
                    <a:chExt cx="2678390" cy="2069665"/>
                  </a:xfrm>
                </p:grpSpPr>
                <p:grpSp>
                  <p:nvGrpSpPr>
                    <p:cNvPr id="183" name="Google Shape;183;p5"/>
                    <p:cNvGrpSpPr/>
                    <p:nvPr/>
                  </p:nvGrpSpPr>
                  <p:grpSpPr>
                    <a:xfrm>
                      <a:off x="4680905" y="2571762"/>
                      <a:ext cx="2678390" cy="2069665"/>
                      <a:chOff x="4680905" y="2571762"/>
                      <a:chExt cx="2678390" cy="2069665"/>
                    </a:xfrm>
                  </p:grpSpPr>
                  <p:grpSp>
                    <p:nvGrpSpPr>
                      <p:cNvPr id="184" name="Google Shape;184;p5"/>
                      <p:cNvGrpSpPr/>
                      <p:nvPr/>
                    </p:nvGrpSpPr>
                    <p:grpSpPr>
                      <a:xfrm>
                        <a:off x="4680905" y="2571762"/>
                        <a:ext cx="2678390" cy="2069665"/>
                        <a:chOff x="4680905" y="2571762"/>
                        <a:chExt cx="2678390" cy="2069665"/>
                      </a:xfrm>
                    </p:grpSpPr>
                    <p:grpSp>
                      <p:nvGrpSpPr>
                        <p:cNvPr id="185" name="Google Shape;185;p5"/>
                        <p:cNvGrpSpPr/>
                        <p:nvPr/>
                      </p:nvGrpSpPr>
                      <p:grpSpPr>
                        <a:xfrm>
                          <a:off x="4680905" y="2571762"/>
                          <a:ext cx="2678390" cy="2069665"/>
                          <a:chOff x="4680905" y="2571762"/>
                          <a:chExt cx="2678390" cy="2069665"/>
                        </a:xfrm>
                      </p:grpSpPr>
                      <p:grpSp>
                        <p:nvGrpSpPr>
                          <p:cNvPr id="186" name="Google Shape;186;p5"/>
                          <p:cNvGrpSpPr/>
                          <p:nvPr/>
                        </p:nvGrpSpPr>
                        <p:grpSpPr>
                          <a:xfrm>
                            <a:off x="4680905" y="2571762"/>
                            <a:ext cx="2678390" cy="2069665"/>
                            <a:chOff x="4680905" y="2571762"/>
                            <a:chExt cx="2678390" cy="2069665"/>
                          </a:xfrm>
                        </p:grpSpPr>
                        <p:grpSp>
                          <p:nvGrpSpPr>
                            <p:cNvPr id="187" name="Google Shape;187;p5"/>
                            <p:cNvGrpSpPr/>
                            <p:nvPr/>
                          </p:nvGrpSpPr>
                          <p:grpSpPr>
                            <a:xfrm>
                              <a:off x="4680905" y="2571762"/>
                              <a:ext cx="2678390" cy="2069665"/>
                              <a:chOff x="4680905" y="2571762"/>
                              <a:chExt cx="2678390" cy="2069665"/>
                            </a:xfrm>
                          </p:grpSpPr>
                          <p:pic>
                            <p:nvPicPr>
                              <p:cNvPr id="188" name="Google Shape;188;p5"/>
                              <p:cNvPicPr preferRelativeResize="0"/>
                              <p:nvPr/>
                            </p:nvPicPr>
                            <p:blipFill rotWithShape="1">
                              <a:blip r:embed="rId5">
                                <a:alphaModFix/>
                              </a:blip>
                              <a:srcRect b="0" l="0" r="0" t="0"/>
                              <a:stretch/>
                            </p:blipFill>
                            <p:spPr>
                              <a:xfrm>
                                <a:off x="4680905" y="2571762"/>
                                <a:ext cx="2678390" cy="2069665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>
                                <a:outerShdw blurRad="57150" rotWithShape="0" algn="bl" dir="5400000" dist="19050">
                                  <a:srgbClr val="000000">
                                    <a:alpha val="49803"/>
                                  </a:srgbClr>
                                </a:outerShdw>
                              </a:effectLst>
                            </p:spPr>
                          </p:pic>
                          <p:sp>
                            <p:nvSpPr>
                              <p:cNvPr id="189" name="Google Shape;189;p5"/>
                              <p:cNvSpPr txBox="1"/>
                              <p:nvPr/>
                            </p:nvSpPr>
                            <p:spPr>
                              <a:xfrm>
                                <a:off x="4990878" y="2665900"/>
                                <a:ext cx="479400" cy="92400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anchorCtr="0" anchor="t" bIns="0" lIns="0" spcFirstLastPara="1" rIns="0" wrap="square" tIns="0">
                                <a:spAutoFit/>
                              </a:bodyPr>
                              <a:lstStyle/>
                              <a:p>
                                <a:pPr indent="0" lvl="0" marL="0" marR="0" rtl="0" algn="l">
                                  <a:lnSpc>
                                    <a:spcPct val="100000"/>
                                  </a:lnSpc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r>
                                  <a:rPr b="1" i="0" lang="hu" sz="300" u="none" cap="none" strike="noStrike">
                                    <a:solidFill>
                                      <a:srgbClr val="26A145"/>
                                    </a:solidFill>
                                    <a:latin typeface="Google Sans"/>
                                    <a:ea typeface="Google Sans"/>
                                    <a:cs typeface="Google Sans"/>
                                    <a:sym typeface="Google Sans"/>
                                  </a:rPr>
                                  <a:t>Kedvesnek </a:t>
                                </a:r>
                                <a:endParaRPr b="1" i="0" sz="300" u="none" cap="none" strike="noStrike">
                                  <a:solidFill>
                                    <a:srgbClr val="26A145"/>
                                  </a:solidFill>
                                  <a:latin typeface="Google Sans"/>
                                  <a:ea typeface="Google Sans"/>
                                  <a:cs typeface="Google Sans"/>
                                  <a:sym typeface="Google Sans"/>
                                </a:endParaRPr>
                              </a:p>
                              <a:p>
                                <a:pPr indent="0" lvl="0" marL="0" marR="0" rtl="0" algn="l">
                                  <a:lnSpc>
                                    <a:spcPct val="100000"/>
                                  </a:lnSpc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r>
                                  <a:rPr b="1" i="0" lang="hu" sz="300" u="none" cap="none" strike="noStrike">
                                    <a:solidFill>
                                      <a:srgbClr val="26A145"/>
                                    </a:solidFill>
                                    <a:latin typeface="Google Sans"/>
                                    <a:ea typeface="Google Sans"/>
                                    <a:cs typeface="Google Sans"/>
                                    <a:sym typeface="Google Sans"/>
                                  </a:rPr>
                                  <a:t>lenni menő!</a:t>
                                </a:r>
                                <a:endParaRPr b="1" i="0" sz="300" u="none" cap="none" strike="noStrike">
                                  <a:solidFill>
                                    <a:srgbClr val="26A145"/>
                                  </a:solidFill>
                                  <a:latin typeface="Google Sans"/>
                                  <a:ea typeface="Google Sans"/>
                                  <a:cs typeface="Google Sans"/>
                                  <a:sym typeface="Google Sans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90" name="Google Shape;190;p5"/>
                            <p:cNvSpPr txBox="1"/>
                            <p:nvPr/>
                          </p:nvSpPr>
                          <p:spPr>
                            <a:xfrm>
                              <a:off x="4979628" y="3207025"/>
                              <a:ext cx="273600" cy="1386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anchorCtr="0" anchor="t" bIns="0" lIns="0" spcFirstLastPara="1" rIns="0" wrap="square" tIns="0">
                              <a:spAutoFit/>
                            </a:bodyPr>
                            <a:lstStyle/>
                            <a:p>
                              <a:pPr indent="0" lvl="0" marL="0" marR="0" rtl="0" algn="l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r>
                                <a:rPr b="1" i="0" lang="hu" sz="300" u="none" cap="none" strike="noStrike">
                                  <a:solidFill>
                                    <a:srgbClr val="26A145"/>
                                  </a:solidFill>
                                  <a:latin typeface="Google Sans"/>
                                  <a:ea typeface="Google Sans"/>
                                  <a:cs typeface="Google Sans"/>
                                  <a:sym typeface="Google Sans"/>
                                </a:rPr>
                                <a:t>Légy a pozitivitás nagykövete!</a:t>
                              </a:r>
                              <a:endParaRPr b="1" i="0" sz="300" u="none" cap="none" strike="noStrike">
                                <a:solidFill>
                                  <a:srgbClr val="26A145"/>
                                </a:solidFill>
                                <a:latin typeface="Google Sans"/>
                                <a:ea typeface="Google Sans"/>
                                <a:cs typeface="Google Sans"/>
                                <a:sym typeface="Google Sans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91" name="Google Shape;191;p5"/>
                          <p:cNvSpPr txBox="1"/>
                          <p:nvPr/>
                        </p:nvSpPr>
                        <p:spPr>
                          <a:xfrm>
                            <a:off x="4979619" y="3561482"/>
                            <a:ext cx="335331" cy="9233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  <p:txBody>
                          <a:bodyPr anchorCtr="0" anchor="t" bIns="0" lIns="0" spcFirstLastPara="1" rIns="0" wrap="square" tIns="0">
                            <a:spAutoFit/>
                          </a:bodyPr>
                          <a:lstStyle/>
                          <a:p>
                            <a:pPr indent="0" lvl="0" marL="0" marR="0" rtl="0" algn="l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rPr b="1" i="0" lang="hu" sz="300" u="none" cap="none" strike="noStrike">
                                <a:solidFill>
                                  <a:srgbClr val="26A145"/>
                                </a:solidFill>
                                <a:latin typeface="Google Sans"/>
                                <a:ea typeface="Google Sans"/>
                                <a:cs typeface="Google Sans"/>
                                <a:sym typeface="Google Sans"/>
                              </a:rPr>
                              <a:t>Tiltsd le a bajkeverőket!</a:t>
                            </a:r>
                            <a:endParaRPr b="1" i="0" sz="300" u="none" cap="none" strike="noStrike">
                              <a:solidFill>
                                <a:srgbClr val="26A145"/>
                              </a:solidFill>
                              <a:latin typeface="Google Sans"/>
                              <a:ea typeface="Google Sans"/>
                              <a:cs typeface="Google Sans"/>
                              <a:sym typeface="Google Sans"/>
                            </a:endParaRPr>
                          </a:p>
                        </p:txBody>
                      </p:sp>
                    </p:grpSp>
                    <p:sp>
                      <p:nvSpPr>
                        <p:cNvPr id="192" name="Google Shape;192;p5"/>
                        <p:cNvSpPr txBox="1"/>
                        <p:nvPr/>
                      </p:nvSpPr>
                      <p:spPr>
                        <a:xfrm>
                          <a:off x="4979619" y="3892831"/>
                          <a:ext cx="335331" cy="923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anchorCtr="0" anchor="t" bIns="0" lIns="0" spcFirstLastPara="1" rIns="0" wrap="square" tIns="0">
                          <a:spAutoFit/>
                        </a:bodyPr>
                        <a:lstStyle/>
                        <a:p>
                          <a:pPr indent="0" lvl="0" marL="0" marR="0" rtl="0" algn="l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rPr b="1" i="0" lang="hu" sz="300" u="none" cap="none" strike="noStrike">
                              <a:solidFill>
                                <a:srgbClr val="26A145"/>
                              </a:solidFill>
                              <a:latin typeface="Google Sans"/>
                              <a:ea typeface="Google Sans"/>
                              <a:cs typeface="Google Sans"/>
                              <a:sym typeface="Google Sans"/>
                            </a:rPr>
                            <a:t>Jelentsd a bajkeverőket!</a:t>
                          </a:r>
                          <a:endParaRPr b="1" i="0" sz="300" u="none" cap="none" strike="noStrike">
                            <a:solidFill>
                              <a:srgbClr val="26A145"/>
                            </a:solidFill>
                            <a:latin typeface="Google Sans"/>
                            <a:ea typeface="Google Sans"/>
                            <a:cs typeface="Google Sans"/>
                            <a:sym typeface="Google Sans"/>
                          </a:endParaRPr>
                        </a:p>
                      </p:txBody>
                    </p:sp>
                  </p:grpSp>
                  <p:sp>
                    <p:nvSpPr>
                      <p:cNvPr id="193" name="Google Shape;193;p5"/>
                      <p:cNvSpPr txBox="1"/>
                      <p:nvPr/>
                    </p:nvSpPr>
                    <p:spPr>
                      <a:xfrm>
                        <a:off x="5314950" y="2898363"/>
                        <a:ext cx="335400" cy="15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anchorCtr="0" anchor="t" bIns="0" lIns="0" spcFirstLastPara="1" rIns="0" wrap="square" tIns="0">
                        <a:spAutoFit/>
                      </a:bodyPr>
                      <a:lstStyle/>
                      <a:p>
                        <a:pPr indent="0" lvl="0" marL="0" marR="0" rtl="0" algn="ctr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b="1" i="0" lang="hu" sz="400" u="none" cap="none" strike="noStrike">
                            <a:solidFill>
                              <a:srgbClr val="26A145"/>
                            </a:solidFill>
                            <a:latin typeface="Google Sans"/>
                            <a:ea typeface="Google Sans"/>
                            <a:cs typeface="Google Sans"/>
                            <a:sym typeface="Google Sans"/>
                          </a:rPr>
                          <a:t>1. szituáció</a:t>
                        </a:r>
                        <a:endParaRPr>
                          <a:latin typeface="Google Sans"/>
                          <a:ea typeface="Google Sans"/>
                          <a:cs typeface="Google Sans"/>
                          <a:sym typeface="Google Sans"/>
                        </a:endParaRPr>
                      </a:p>
                      <a:p>
                        <a:pPr indent="0" lvl="0" marL="0" marR="0" rtl="0" algn="ctr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i="0" lang="hu" sz="300" u="none" cap="none" strike="noStrike">
                            <a:solidFill>
                              <a:schemeClr val="dk1"/>
                            </a:solidFill>
                            <a:latin typeface="Google Sans"/>
                            <a:ea typeface="Google Sans"/>
                            <a:cs typeface="Google Sans"/>
                            <a:sym typeface="Google Sans"/>
                          </a:rPr>
                          <a:t>(1-es matematika dolgozat)</a:t>
                        </a:r>
                        <a:endParaRPr i="0" sz="300" u="none" cap="none" strike="noStrike">
                          <a:solidFill>
                            <a:schemeClr val="dk1"/>
                          </a:solidFill>
                          <a:latin typeface="Google Sans"/>
                          <a:ea typeface="Google Sans"/>
                          <a:cs typeface="Google Sans"/>
                          <a:sym typeface="Google Sans"/>
                        </a:endParaRPr>
                      </a:p>
                    </p:txBody>
                  </p:sp>
                </p:grpSp>
                <p:sp>
                  <p:nvSpPr>
                    <p:cNvPr id="194" name="Google Shape;194;p5"/>
                    <p:cNvSpPr txBox="1"/>
                    <p:nvPr/>
                  </p:nvSpPr>
                  <p:spPr>
                    <a:xfrm>
                      <a:off x="5691179" y="2898375"/>
                      <a:ext cx="335400" cy="1077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anchorCtr="0" anchor="t" bIns="0" lIns="0" spcFirstLastPara="1" rIns="0" wrap="square" tIns="0">
                      <a:sp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hu" sz="400" u="none" cap="none" strike="noStrike">
                          <a:solidFill>
                            <a:srgbClr val="26A145"/>
                          </a:solidFill>
                          <a:latin typeface="Google Sans"/>
                          <a:ea typeface="Google Sans"/>
                          <a:cs typeface="Google Sans"/>
                          <a:sym typeface="Google Sans"/>
                        </a:rPr>
                        <a:t>2. szituáció</a:t>
                      </a:r>
                      <a:endParaRPr>
                        <a:latin typeface="Google Sans"/>
                        <a:ea typeface="Google Sans"/>
                        <a:cs typeface="Google Sans"/>
                        <a:sym typeface="Google Sans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0" lang="hu" sz="300" u="none" cap="none" strike="noStrike">
                          <a:solidFill>
                            <a:schemeClr val="dk1"/>
                          </a:solidFill>
                          <a:latin typeface="Google Sans"/>
                          <a:ea typeface="Google Sans"/>
                          <a:cs typeface="Google Sans"/>
                          <a:sym typeface="Google Sans"/>
                        </a:rPr>
                        <a:t>(videó)</a:t>
                      </a:r>
                      <a:endParaRPr i="0" sz="300" u="none" cap="none" strike="noStrike">
                        <a:solidFill>
                          <a:schemeClr val="dk1"/>
                        </a:solidFill>
                        <a:latin typeface="Google Sans"/>
                        <a:ea typeface="Google Sans"/>
                        <a:cs typeface="Google Sans"/>
                        <a:sym typeface="Google Sans"/>
                      </a:endParaRPr>
                    </a:p>
                  </p:txBody>
                </p:sp>
              </p:grpSp>
              <p:sp>
                <p:nvSpPr>
                  <p:cNvPr id="195" name="Google Shape;195;p5"/>
                  <p:cNvSpPr txBox="1"/>
                  <p:nvPr/>
                </p:nvSpPr>
                <p:spPr>
                  <a:xfrm>
                    <a:off x="6029135" y="2898378"/>
                    <a:ext cx="335400" cy="1077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0" lIns="0" spcFirstLastPara="1" rIns="0" wrap="square" tIns="0">
                    <a:spAutoFit/>
                  </a:bodyPr>
                  <a:lstStyle/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b="1" i="0" lang="hu" sz="400" u="none" cap="none" strike="noStrike">
                        <a:solidFill>
                          <a:srgbClr val="26A145"/>
                        </a:solidFill>
                        <a:latin typeface="Google Sans"/>
                        <a:ea typeface="Google Sans"/>
                        <a:cs typeface="Google Sans"/>
                        <a:sym typeface="Google Sans"/>
                      </a:rPr>
                      <a:t>3. szituáció</a:t>
                    </a:r>
                    <a:endParaRPr>
                      <a:latin typeface="Google Sans"/>
                      <a:ea typeface="Google Sans"/>
                      <a:cs typeface="Google Sans"/>
                      <a:sym typeface="Google Sans"/>
                    </a:endParaRPr>
                  </a:p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i="0" lang="hu" sz="300" u="none" cap="none" strike="noStrike">
                        <a:solidFill>
                          <a:schemeClr val="dk1"/>
                        </a:solidFill>
                        <a:latin typeface="Google Sans"/>
                        <a:ea typeface="Google Sans"/>
                        <a:cs typeface="Google Sans"/>
                        <a:sym typeface="Google Sans"/>
                      </a:rPr>
                      <a:t>(szerelmes üzenet)</a:t>
                    </a:r>
                    <a:endParaRPr i="0" sz="300" u="none" cap="none" strike="noStrike">
                      <a:solidFill>
                        <a:schemeClr val="dk1"/>
                      </a:solidFill>
                      <a:latin typeface="Google Sans"/>
                      <a:ea typeface="Google Sans"/>
                      <a:cs typeface="Google Sans"/>
                      <a:sym typeface="Google Sans"/>
                    </a:endParaRPr>
                  </a:p>
                </p:txBody>
              </p:sp>
            </p:grpSp>
            <p:sp>
              <p:nvSpPr>
                <p:cNvPr id="196" name="Google Shape;196;p5"/>
                <p:cNvSpPr txBox="1"/>
                <p:nvPr/>
              </p:nvSpPr>
              <p:spPr>
                <a:xfrm>
                  <a:off x="6386220" y="2898378"/>
                  <a:ext cx="335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i="0" lang="hu" sz="400" u="none" cap="none" strike="noStrike">
                      <a:solidFill>
                        <a:srgbClr val="26A145"/>
                      </a:solidFill>
                      <a:latin typeface="Google Sans"/>
                      <a:ea typeface="Google Sans"/>
                      <a:cs typeface="Google Sans"/>
                      <a:sym typeface="Google Sans"/>
                    </a:rPr>
                    <a:t>4. szituáció</a:t>
                  </a:r>
                  <a:endParaRPr>
                    <a:latin typeface="Google Sans"/>
                    <a:ea typeface="Google Sans"/>
                    <a:cs typeface="Google Sans"/>
                    <a:sym typeface="Google Sans"/>
                  </a:endParaRPr>
                </a:p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i="0" lang="hu" sz="300" u="none" cap="none" strike="noStrike">
                      <a:solidFill>
                        <a:schemeClr val="dk1"/>
                      </a:solidFill>
                      <a:latin typeface="Google Sans"/>
                      <a:ea typeface="Google Sans"/>
                      <a:cs typeface="Google Sans"/>
                      <a:sym typeface="Google Sans"/>
                    </a:rPr>
                    <a:t>(nem kapott lájkot a poszt)</a:t>
                  </a:r>
                  <a:endParaRPr i="0" sz="300" u="none" cap="none" strike="noStrike">
                    <a:solidFill>
                      <a:schemeClr val="dk1"/>
                    </a:solidFill>
                    <a:latin typeface="Google Sans"/>
                    <a:ea typeface="Google Sans"/>
                    <a:cs typeface="Google Sans"/>
                    <a:sym typeface="Google Sans"/>
                  </a:endParaRPr>
                </a:p>
              </p:txBody>
            </p:sp>
          </p:grpSp>
          <p:sp>
            <p:nvSpPr>
              <p:cNvPr id="197" name="Google Shape;197;p5"/>
              <p:cNvSpPr txBox="1"/>
              <p:nvPr/>
            </p:nvSpPr>
            <p:spPr>
              <a:xfrm>
                <a:off x="6743321" y="2898378"/>
                <a:ext cx="335400" cy="107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hu" sz="400" u="none" cap="none" strike="noStrike">
                    <a:solidFill>
                      <a:srgbClr val="26A145"/>
                    </a:solidFill>
                    <a:latin typeface="Google Sans"/>
                    <a:ea typeface="Google Sans"/>
                    <a:cs typeface="Google Sans"/>
                    <a:sym typeface="Google Sans"/>
                  </a:rPr>
                  <a:t>5. szituáció</a:t>
                </a:r>
                <a:endParaRPr>
                  <a:latin typeface="Google Sans"/>
                  <a:ea typeface="Google Sans"/>
                  <a:cs typeface="Google Sans"/>
                  <a:sym typeface="Google Sans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0" lang="hu" sz="300" u="none" cap="none" strike="noStrike">
                    <a:solidFill>
                      <a:schemeClr val="dk1"/>
                    </a:solidFill>
                    <a:latin typeface="Google Sans"/>
                    <a:ea typeface="Google Sans"/>
                    <a:cs typeface="Google Sans"/>
                    <a:sym typeface="Google Sans"/>
                  </a:rPr>
                  <a:t>(elveszett telefon)</a:t>
                </a:r>
                <a:endParaRPr i="0" sz="300" u="none" cap="none" strike="noStrike">
                  <a:solidFill>
                    <a:schemeClr val="dk1"/>
                  </a:solidFill>
                  <a:latin typeface="Google Sans"/>
                  <a:ea typeface="Google Sans"/>
                  <a:cs typeface="Google Sans"/>
                  <a:sym typeface="Google Sans"/>
                </a:endParaRPr>
              </a:p>
            </p:txBody>
          </p:sp>
        </p:grpSp>
        <p:sp>
          <p:nvSpPr>
            <p:cNvPr id="198" name="Google Shape;198;p5"/>
            <p:cNvSpPr txBox="1"/>
            <p:nvPr/>
          </p:nvSpPr>
          <p:spPr>
            <a:xfrm>
              <a:off x="4895932" y="4474549"/>
              <a:ext cx="692838" cy="461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hu" sz="300" u="none" cap="none" strike="noStrike">
                  <a:solidFill>
                    <a:schemeClr val="dk1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L</a:t>
              </a:r>
              <a:r>
                <a:rPr b="1" lang="hu" sz="300">
                  <a:solidFill>
                    <a:schemeClr val="dk1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e</a:t>
              </a:r>
              <a:r>
                <a:rPr b="1" i="0" lang="hu" sz="300" u="none" cap="none" strike="noStrike">
                  <a:solidFill>
                    <a:schemeClr val="dk1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gyél  az Internet Ásza.</a:t>
              </a:r>
              <a:endParaRPr b="1" i="0" sz="3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</p:grpSp>
      <p:sp>
        <p:nvSpPr>
          <p:cNvPr id="199" name="Google Shape;199;p5"/>
          <p:cNvSpPr txBox="1"/>
          <p:nvPr/>
        </p:nvSpPr>
        <p:spPr>
          <a:xfrm>
            <a:off x="340396" y="4319266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6"/>
          <p:cNvSpPr txBox="1"/>
          <p:nvPr>
            <p:ph type="title"/>
          </p:nvPr>
        </p:nvSpPr>
        <p:spPr>
          <a:xfrm>
            <a:off x="1202325" y="920000"/>
            <a:ext cx="27288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sz="1600" u="none">
                <a:latin typeface="Google Sans"/>
                <a:ea typeface="Google Sans"/>
                <a:cs typeface="Google Sans"/>
                <a:sym typeface="Google Sans"/>
              </a:rPr>
              <a:t>Az egyik osztálytársadat zaklatják. Úgy tűnik, ráférne egy kis kedvesség.</a:t>
            </a:r>
            <a:endParaRPr sz="1600"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05" name="Google Shape;205;p6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Gyakorlókör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206" name="Google Shape;20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96625" y="1122025"/>
            <a:ext cx="2771102" cy="2771102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6"/>
          <p:cNvSpPr txBox="1"/>
          <p:nvPr/>
        </p:nvSpPr>
        <p:spPr>
          <a:xfrm>
            <a:off x="340396" y="4319266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7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A gyakorlókör megoldása 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13" name="Google Shape;213;p7"/>
          <p:cNvSpPr/>
          <p:nvPr/>
        </p:nvSpPr>
        <p:spPr>
          <a:xfrm>
            <a:off x="1370300" y="1424390"/>
            <a:ext cx="1113000" cy="1113000"/>
          </a:xfrm>
          <a:prstGeom prst="roundRect">
            <a:avLst>
              <a:gd fmla="val 6794" name="adj"/>
            </a:avLst>
          </a:prstGeom>
          <a:solidFill>
            <a:srgbClr val="FFFFFF"/>
          </a:solidFill>
          <a:ln>
            <a:noFill/>
          </a:ln>
          <a:effectLst>
            <a:outerShdw blurRad="57150" rotWithShape="0" algn="bl" dir="5400000" dist="19050">
              <a:srgbClr val="000000">
                <a:alpha val="2274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4" name="Google Shape;21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45625" y="1499725"/>
            <a:ext cx="962352" cy="962352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7"/>
          <p:cNvSpPr/>
          <p:nvPr/>
        </p:nvSpPr>
        <p:spPr>
          <a:xfrm>
            <a:off x="6718325" y="1424390"/>
            <a:ext cx="1113000" cy="1113000"/>
          </a:xfrm>
          <a:prstGeom prst="roundRect">
            <a:avLst>
              <a:gd fmla="val 6794" name="adj"/>
            </a:avLst>
          </a:prstGeom>
          <a:solidFill>
            <a:srgbClr val="FFFFFF"/>
          </a:solidFill>
          <a:ln>
            <a:noFill/>
          </a:ln>
          <a:effectLst>
            <a:outerShdw blurRad="57150" rotWithShape="0" algn="bl" dir="5400000" dist="19050">
              <a:srgbClr val="000000">
                <a:alpha val="2274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6" name="Google Shape;216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93650" y="1499725"/>
            <a:ext cx="962352" cy="962352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7"/>
          <p:cNvSpPr txBox="1"/>
          <p:nvPr/>
        </p:nvSpPr>
        <p:spPr>
          <a:xfrm>
            <a:off x="340396" y="4319266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8"/>
          <p:cNvSpPr txBox="1"/>
          <p:nvPr>
            <p:ph type="title"/>
          </p:nvPr>
        </p:nvSpPr>
        <p:spPr>
          <a:xfrm>
            <a:off x="1269751" y="877450"/>
            <a:ext cx="26316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1600" u="none">
                <a:latin typeface="Google Sans"/>
                <a:ea typeface="Google Sans"/>
                <a:cs typeface="Google Sans"/>
                <a:sym typeface="Google Sans"/>
              </a:rPr>
              <a:t>1-es lett a matek- dolgozatod, és mindenki azzal cukkol, hogy milyen buta vagy. </a:t>
            </a:r>
            <a:endParaRPr sz="1600"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23" name="Google Shape;223;p8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1. szituáció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224" name="Google Shape;224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65875" y="1308100"/>
            <a:ext cx="2463550" cy="246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27635" y="1735692"/>
            <a:ext cx="192150" cy="19215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8"/>
          <p:cNvSpPr txBox="1"/>
          <p:nvPr/>
        </p:nvSpPr>
        <p:spPr>
          <a:xfrm>
            <a:off x="340396" y="4319266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9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1. válasz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grpSp>
        <p:nvGrpSpPr>
          <p:cNvPr id="232" name="Google Shape;232;p9"/>
          <p:cNvGrpSpPr/>
          <p:nvPr/>
        </p:nvGrpSpPr>
        <p:grpSpPr>
          <a:xfrm>
            <a:off x="1381375" y="1422775"/>
            <a:ext cx="1113000" cy="1113000"/>
            <a:chOff x="1381375" y="1645025"/>
            <a:chExt cx="1113000" cy="1113000"/>
          </a:xfrm>
        </p:grpSpPr>
        <p:sp>
          <p:nvSpPr>
            <p:cNvPr id="233" name="Google Shape;233;p9"/>
            <p:cNvSpPr/>
            <p:nvPr/>
          </p:nvSpPr>
          <p:spPr>
            <a:xfrm>
              <a:off x="1381375" y="1645025"/>
              <a:ext cx="1113000" cy="1113000"/>
            </a:xfrm>
            <a:prstGeom prst="roundRect">
              <a:avLst>
                <a:gd fmla="val 6794" name="adj"/>
              </a:avLst>
            </a:prstGeom>
            <a:solidFill>
              <a:srgbClr val="FFFFFF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2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34" name="Google Shape;234;p9"/>
            <p:cNvPicPr preferRelativeResize="0"/>
            <p:nvPr/>
          </p:nvPicPr>
          <p:blipFill rotWithShape="1">
            <a:blip r:embed="rId3">
              <a:alphaModFix/>
            </a:blip>
            <a:srcRect b="-11652" l="-11652" r="-11652" t="-11652"/>
            <a:stretch/>
          </p:blipFill>
          <p:spPr>
            <a:xfrm>
              <a:off x="1439150" y="1702800"/>
              <a:ext cx="997450" cy="9974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35" name="Google Shape;235;p9"/>
          <p:cNvSpPr txBox="1"/>
          <p:nvPr/>
        </p:nvSpPr>
        <p:spPr>
          <a:xfrm>
            <a:off x="340396" y="4319266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