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Google Sans"/>
      <p:regular r:id="rId21"/>
      <p:bold r:id="rId22"/>
      <p:italic r:id="rId23"/>
      <p:boldItalic r:id="rId24"/>
    </p:embeddedFont>
    <p:embeddedFont>
      <p:font typeface="Google Sans Medium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9" roundtripDataSignature="AMtx7mjsG0JP4ddFmEZjwV6q7Mwt/jAS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GoogleSans-bold.fntdata"/><Relationship Id="rId21" Type="http://schemas.openxmlformats.org/officeDocument/2006/relationships/font" Target="fonts/GoogleSans-regular.fntdata"/><Relationship Id="rId24" Type="http://schemas.openxmlformats.org/officeDocument/2006/relationships/font" Target="fonts/GoogleSans-boldItalic.fntdata"/><Relationship Id="rId23" Type="http://schemas.openxmlformats.org/officeDocument/2006/relationships/font" Target="fonts/Google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GoogleSansMedium-bold.fntdata"/><Relationship Id="rId25" Type="http://schemas.openxmlformats.org/officeDocument/2006/relationships/font" Target="fonts/GoogleSansMedium-regular.fntdata"/><Relationship Id="rId28" Type="http://schemas.openxmlformats.org/officeDocument/2006/relationships/font" Target="fonts/GoogleSansMedium-boldItalic.fntdata"/><Relationship Id="rId27" Type="http://schemas.openxmlformats.org/officeDocument/2006/relationships/font" Target="fonts/GoogleSansMedium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Ossza ki a kivágandó formákat. A tanulók vágják ki a formákat a feladathoz.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Rendezze át és pótolja ki a formákat speciális karakterekkel (kör), számokkal (hatszög) és betűkkel (négyzet), hogy a tanulók a saját kinyomtatott és kivágott formáik segítségével maguk is létrehozhassák a jelszavukat.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Kérje meg a tanulókat, hogy készítsék el saját jelszavukat a kivágott formák segítségével. Írjanak be a formákba betűket (négyzet), számokat (hatszög), vagy speciális karaktereket (kör).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A foglalkozás végén kérje meg a tanulókat, hogy idézzék fel a jelszavukat.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</a:t>
            </a:r>
            <a:r>
              <a:rPr b="0" i="0" lang="hu" u="none">
                <a:solidFill>
                  <a:schemeClr val="dk1"/>
                </a:solidFill>
              </a:rPr>
              <a:t> Beszéljen meg a tanulókkal egy könnyen megjegyezhető szófordulatot (például „Légy bátor!”), majd betűk, speciális karakterek és számok használatával alakítsák át biztonságos jelszóvá. Példa a következő dián.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3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Relationship Id="rId3" Type="http://schemas.openxmlformats.org/officeDocument/2006/relationships/image" Target="../media/image22.png"/><Relationship Id="rId4" Type="http://schemas.openxmlformats.org/officeDocument/2006/relationships/image" Target="../media/image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6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jpg"/><Relationship Id="rId3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A Cover Slide">
  <p:cSld name="TITLE_AND_TWO_COLUMNS_2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type="title"/>
          </p:nvPr>
        </p:nvSpPr>
        <p:spPr>
          <a:xfrm>
            <a:off x="561550" y="967950"/>
            <a:ext cx="49359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9pPr>
          </a:lstStyle>
          <a:p/>
        </p:txBody>
      </p:sp>
      <p:sp>
        <p:nvSpPr>
          <p:cNvPr id="11" name="Google Shape;11;p16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6"/>
          <p:cNvPicPr preferRelativeResize="0"/>
          <p:nvPr/>
        </p:nvPicPr>
        <p:blipFill rotWithShape="1">
          <a:blip r:embed="rId2">
            <a:alphaModFix/>
          </a:blip>
          <a:srcRect b="0" l="9" r="8" t="0"/>
          <a:stretch/>
        </p:blipFill>
        <p:spPr>
          <a:xfrm>
            <a:off x="326301" y="248550"/>
            <a:ext cx="769821" cy="25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6"/>
          <p:cNvPicPr preferRelativeResize="0"/>
          <p:nvPr/>
        </p:nvPicPr>
        <p:blipFill rotWithShape="1">
          <a:blip r:embed="rId3">
            <a:alphaModFix/>
          </a:blip>
          <a:srcRect b="22347" l="10229" r="20885" t="3745"/>
          <a:stretch/>
        </p:blipFill>
        <p:spPr>
          <a:xfrm rot="-4">
            <a:off x="4933850" y="626603"/>
            <a:ext cx="4210152" cy="451689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6"/>
          <p:cNvSpPr txBox="1"/>
          <p:nvPr/>
        </p:nvSpPr>
        <p:spPr>
          <a:xfrm>
            <a:off x="326310" y="4324172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/>
          <p:nvPr/>
        </p:nvSpPr>
        <p:spPr>
          <a:xfrm>
            <a:off x="1323800" y="742225"/>
            <a:ext cx="6496500" cy="3659100"/>
          </a:xfrm>
          <a:prstGeom prst="roundRect">
            <a:avLst>
              <a:gd fmla="val 8126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25"/>
          <p:cNvSpPr/>
          <p:nvPr/>
        </p:nvSpPr>
        <p:spPr>
          <a:xfrm>
            <a:off x="1476200" y="894625"/>
            <a:ext cx="6496500" cy="3659100"/>
          </a:xfrm>
          <a:prstGeom prst="roundRect">
            <a:avLst>
              <a:gd fmla="val 8126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" name="Google Shape;58;p25"/>
          <p:cNvPicPr preferRelativeResize="0"/>
          <p:nvPr/>
        </p:nvPicPr>
        <p:blipFill rotWithShape="1">
          <a:blip r:embed="rId3">
            <a:alphaModFix/>
          </a:blip>
          <a:srcRect b="59421" l="56439" r="24608" t="0"/>
          <a:stretch/>
        </p:blipFill>
        <p:spPr>
          <a:xfrm rot="-6041840">
            <a:off x="6081498" y="-234611"/>
            <a:ext cx="1684853" cy="2029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25"/>
          <p:cNvPicPr preferRelativeResize="0"/>
          <p:nvPr/>
        </p:nvPicPr>
        <p:blipFill rotWithShape="1">
          <a:blip r:embed="rId3">
            <a:alphaModFix/>
          </a:blip>
          <a:srcRect b="56791" l="0" r="72910" t="12129"/>
          <a:stretch/>
        </p:blipFill>
        <p:spPr>
          <a:xfrm rot="-624646">
            <a:off x="221872" y="1017409"/>
            <a:ext cx="2064726" cy="1332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25"/>
          <p:cNvPicPr preferRelativeResize="0"/>
          <p:nvPr/>
        </p:nvPicPr>
        <p:blipFill rotWithShape="1">
          <a:blip r:embed="rId3">
            <a:alphaModFix/>
          </a:blip>
          <a:srcRect b="27157" l="76062" r="0" t="43024"/>
          <a:stretch/>
        </p:blipFill>
        <p:spPr>
          <a:xfrm>
            <a:off x="6942350" y="2086500"/>
            <a:ext cx="1530101" cy="107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25"/>
          <p:cNvPicPr preferRelativeResize="0"/>
          <p:nvPr/>
        </p:nvPicPr>
        <p:blipFill rotWithShape="1">
          <a:blip r:embed="rId3">
            <a:alphaModFix/>
          </a:blip>
          <a:srcRect b="59421" l="29202" r="44998" t="0"/>
          <a:stretch/>
        </p:blipFill>
        <p:spPr>
          <a:xfrm>
            <a:off x="1617075" y="248704"/>
            <a:ext cx="1530101" cy="1353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5"/>
          <p:cNvPicPr preferRelativeResize="0"/>
          <p:nvPr/>
        </p:nvPicPr>
        <p:blipFill rotWithShape="1">
          <a:blip r:embed="rId3">
            <a:alphaModFix/>
          </a:blip>
          <a:srcRect b="0" l="17380" r="56885" t="69455"/>
          <a:stretch/>
        </p:blipFill>
        <p:spPr>
          <a:xfrm rot="-571403">
            <a:off x="2464266" y="3803124"/>
            <a:ext cx="1536317" cy="1025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25"/>
          <p:cNvPicPr preferRelativeResize="0"/>
          <p:nvPr/>
        </p:nvPicPr>
        <p:blipFill rotWithShape="1">
          <a:blip r:embed="rId3">
            <a:alphaModFix/>
          </a:blip>
          <a:srcRect b="31276" l="0" r="83122" t="40020"/>
          <a:stretch/>
        </p:blipFill>
        <p:spPr>
          <a:xfrm rot="-488306">
            <a:off x="678028" y="2927242"/>
            <a:ext cx="1152417" cy="1102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25"/>
          <p:cNvPicPr preferRelativeResize="0"/>
          <p:nvPr/>
        </p:nvPicPr>
        <p:blipFill rotWithShape="1">
          <a:blip r:embed="rId3">
            <a:alphaModFix/>
          </a:blip>
          <a:srcRect b="55898" l="76062" r="7976" t="11438"/>
          <a:stretch/>
        </p:blipFill>
        <p:spPr>
          <a:xfrm>
            <a:off x="4158048" y="131375"/>
            <a:ext cx="931262" cy="10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25"/>
          <p:cNvPicPr preferRelativeResize="0"/>
          <p:nvPr/>
        </p:nvPicPr>
        <p:blipFill rotWithShape="1">
          <a:blip r:embed="rId3">
            <a:alphaModFix/>
          </a:blip>
          <a:srcRect b="0" l="42609" r="38133" t="69455"/>
          <a:stretch/>
        </p:blipFill>
        <p:spPr>
          <a:xfrm rot="-571408">
            <a:off x="4468402" y="3791770"/>
            <a:ext cx="1419070" cy="1266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29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30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31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">
  <p:cSld name="TITLE_AND_BODY_1_1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32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">
  <p:cSld name="TITLE_AND_BODY_1_1_1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33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 1">
  <p:cSld name="TITLE_AND_BODY_1_1_1_1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34"/>
          <p:cNvSpPr/>
          <p:nvPr/>
        </p:nvSpPr>
        <p:spPr>
          <a:xfrm>
            <a:off x="4427363" y="1310725"/>
            <a:ext cx="3136800" cy="1120800"/>
          </a:xfrm>
          <a:prstGeom prst="roundRect">
            <a:avLst>
              <a:gd fmla="val 11149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34"/>
          <p:cNvSpPr txBox="1"/>
          <p:nvPr>
            <p:ph type="title"/>
          </p:nvPr>
        </p:nvSpPr>
        <p:spPr>
          <a:xfrm>
            <a:off x="4427375" y="1591825"/>
            <a:ext cx="31368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94" name="Google Shape;94;p34"/>
          <p:cNvPicPr preferRelativeResize="0"/>
          <p:nvPr/>
        </p:nvPicPr>
        <p:blipFill rotWithShape="1">
          <a:blip r:embed="rId3">
            <a:alphaModFix/>
          </a:blip>
          <a:srcRect b="0" l="25797" r="33444" t="0"/>
          <a:stretch/>
        </p:blipFill>
        <p:spPr>
          <a:xfrm>
            <a:off x="1899550" y="707317"/>
            <a:ext cx="3136800" cy="432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34"/>
          <p:cNvPicPr preferRelativeResize="0"/>
          <p:nvPr/>
        </p:nvPicPr>
        <p:blipFill rotWithShape="1">
          <a:blip r:embed="rId4">
            <a:alphaModFix/>
          </a:blip>
          <a:srcRect b="0" l="26034" r="27874" t="0"/>
          <a:stretch/>
        </p:blipFill>
        <p:spPr>
          <a:xfrm>
            <a:off x="3023975" y="123150"/>
            <a:ext cx="1203398" cy="1468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35"/>
          <p:cNvSpPr txBox="1"/>
          <p:nvPr>
            <p:ph type="title"/>
          </p:nvPr>
        </p:nvSpPr>
        <p:spPr>
          <a:xfrm>
            <a:off x="1271100" y="771975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9" name="Google Shape;99;p35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/>
          <p:nvPr>
            <p:ph type="title"/>
          </p:nvPr>
        </p:nvSpPr>
        <p:spPr>
          <a:xfrm>
            <a:off x="1271100" y="771975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17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17"/>
          <p:cNvSpPr txBox="1"/>
          <p:nvPr/>
        </p:nvSpPr>
        <p:spPr>
          <a:xfrm>
            <a:off x="326310" y="4324172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102" name="Google Shape;102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105" name="Google Shape;105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37"/>
          <p:cNvPicPr preferRelativeResize="0"/>
          <p:nvPr/>
        </p:nvPicPr>
        <p:blipFill rotWithShape="1">
          <a:blip r:embed="rId3">
            <a:alphaModFix/>
          </a:blip>
          <a:srcRect b="56791" l="0" r="72910" t="12129"/>
          <a:stretch/>
        </p:blipFill>
        <p:spPr>
          <a:xfrm rot="-624646">
            <a:off x="221872" y="1017409"/>
            <a:ext cx="2064726" cy="1332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37"/>
          <p:cNvPicPr preferRelativeResize="0"/>
          <p:nvPr/>
        </p:nvPicPr>
        <p:blipFill rotWithShape="1">
          <a:blip r:embed="rId3">
            <a:alphaModFix/>
          </a:blip>
          <a:srcRect b="27157" l="76062" r="0" t="43024"/>
          <a:stretch/>
        </p:blipFill>
        <p:spPr>
          <a:xfrm>
            <a:off x="6942350" y="2086500"/>
            <a:ext cx="1530101" cy="107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37"/>
          <p:cNvPicPr preferRelativeResize="0"/>
          <p:nvPr/>
        </p:nvPicPr>
        <p:blipFill rotWithShape="1">
          <a:blip r:embed="rId3">
            <a:alphaModFix/>
          </a:blip>
          <a:srcRect b="59421" l="29202" r="44998" t="0"/>
          <a:stretch/>
        </p:blipFill>
        <p:spPr>
          <a:xfrm>
            <a:off x="1617075" y="248704"/>
            <a:ext cx="1530101" cy="1353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37"/>
          <p:cNvPicPr preferRelativeResize="0"/>
          <p:nvPr/>
        </p:nvPicPr>
        <p:blipFill rotWithShape="1">
          <a:blip r:embed="rId3">
            <a:alphaModFix/>
          </a:blip>
          <a:srcRect b="0" l="17380" r="56885" t="69455"/>
          <a:stretch/>
        </p:blipFill>
        <p:spPr>
          <a:xfrm rot="-571403">
            <a:off x="2464266" y="3803124"/>
            <a:ext cx="1536317" cy="1025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37"/>
          <p:cNvPicPr preferRelativeResize="0"/>
          <p:nvPr/>
        </p:nvPicPr>
        <p:blipFill rotWithShape="1">
          <a:blip r:embed="rId3">
            <a:alphaModFix/>
          </a:blip>
          <a:srcRect b="31276" l="0" r="83122" t="40020"/>
          <a:stretch/>
        </p:blipFill>
        <p:spPr>
          <a:xfrm rot="-488306">
            <a:off x="678028" y="2927242"/>
            <a:ext cx="1152417" cy="1102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37"/>
          <p:cNvPicPr preferRelativeResize="0"/>
          <p:nvPr/>
        </p:nvPicPr>
        <p:blipFill rotWithShape="1">
          <a:blip r:embed="rId3">
            <a:alphaModFix/>
          </a:blip>
          <a:srcRect b="55898" l="76062" r="7976" t="11438"/>
          <a:stretch/>
        </p:blipFill>
        <p:spPr>
          <a:xfrm>
            <a:off x="4158048" y="131375"/>
            <a:ext cx="931262" cy="10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37"/>
          <p:cNvPicPr preferRelativeResize="0"/>
          <p:nvPr/>
        </p:nvPicPr>
        <p:blipFill rotWithShape="1">
          <a:blip r:embed="rId3">
            <a:alphaModFix/>
          </a:blip>
          <a:srcRect b="0" l="42609" r="38133" t="69455"/>
          <a:stretch/>
        </p:blipFill>
        <p:spPr>
          <a:xfrm rot="-571408">
            <a:off x="4468402" y="3791770"/>
            <a:ext cx="1419070" cy="1266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37"/>
          <p:cNvPicPr preferRelativeResize="0"/>
          <p:nvPr/>
        </p:nvPicPr>
        <p:blipFill rotWithShape="1">
          <a:blip r:embed="rId3">
            <a:alphaModFix/>
          </a:blip>
          <a:srcRect b="59421" l="56439" r="24608" t="0"/>
          <a:stretch/>
        </p:blipFill>
        <p:spPr>
          <a:xfrm rot="-6041840">
            <a:off x="6081498" y="-234611"/>
            <a:ext cx="1684853" cy="2029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8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18"/>
          <p:cNvSpPr txBox="1"/>
          <p:nvPr/>
        </p:nvSpPr>
        <p:spPr>
          <a:xfrm>
            <a:off x="330385" y="4326722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19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19"/>
          <p:cNvSpPr txBox="1"/>
          <p:nvPr/>
        </p:nvSpPr>
        <p:spPr>
          <a:xfrm>
            <a:off x="330385" y="4326722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">
  <p:cSld name="TITLE_AND_BODY_1_1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20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20"/>
          <p:cNvSpPr txBox="1"/>
          <p:nvPr/>
        </p:nvSpPr>
        <p:spPr>
          <a:xfrm>
            <a:off x="330385" y="4326722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">
  <p:cSld name="TITLE_AND_BODY_1_1_1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21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/>
        </p:nvSpPr>
        <p:spPr>
          <a:xfrm>
            <a:off x="330385" y="4326722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2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22"/>
          <p:cNvSpPr txBox="1"/>
          <p:nvPr/>
        </p:nvSpPr>
        <p:spPr>
          <a:xfrm>
            <a:off x="330385" y="4326722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45" name="Google Shape;45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23"/>
          <p:cNvSpPr txBox="1"/>
          <p:nvPr/>
        </p:nvSpPr>
        <p:spPr>
          <a:xfrm>
            <a:off x="330385" y="4326722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 1">
  <p:cSld name="TITLE_AND_BODY_1_1_1_1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24"/>
          <p:cNvSpPr/>
          <p:nvPr/>
        </p:nvSpPr>
        <p:spPr>
          <a:xfrm>
            <a:off x="4427363" y="1310725"/>
            <a:ext cx="3136800" cy="1120800"/>
          </a:xfrm>
          <a:prstGeom prst="roundRect">
            <a:avLst>
              <a:gd fmla="val 11149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24"/>
          <p:cNvSpPr txBox="1"/>
          <p:nvPr>
            <p:ph type="title"/>
          </p:nvPr>
        </p:nvSpPr>
        <p:spPr>
          <a:xfrm>
            <a:off x="4427375" y="1591825"/>
            <a:ext cx="31368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1" name="Google Shape;51;p24"/>
          <p:cNvPicPr preferRelativeResize="0"/>
          <p:nvPr/>
        </p:nvPicPr>
        <p:blipFill rotWithShape="1">
          <a:blip r:embed="rId3">
            <a:alphaModFix/>
          </a:blip>
          <a:srcRect b="0" l="27139" r="27138" t="0"/>
          <a:stretch/>
        </p:blipFill>
        <p:spPr>
          <a:xfrm>
            <a:off x="1899550" y="-321200"/>
            <a:ext cx="3881997" cy="5357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24"/>
          <p:cNvPicPr preferRelativeResize="0"/>
          <p:nvPr/>
        </p:nvPicPr>
        <p:blipFill rotWithShape="1">
          <a:blip r:embed="rId4">
            <a:alphaModFix/>
          </a:blip>
          <a:srcRect b="0" l="26034" r="27874" t="0"/>
          <a:stretch/>
        </p:blipFill>
        <p:spPr>
          <a:xfrm>
            <a:off x="3023975" y="123150"/>
            <a:ext cx="1203398" cy="146867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/>
          <p:nvPr/>
        </p:nvSpPr>
        <p:spPr>
          <a:xfrm>
            <a:off x="330385" y="4326722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beinternetawesome.withgoogle.com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Relationship Id="rId4" Type="http://schemas.openxmlformats.org/officeDocument/2006/relationships/image" Target="../media/image2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"/>
          <p:cNvSpPr txBox="1"/>
          <p:nvPr>
            <p:ph type="title"/>
          </p:nvPr>
        </p:nvSpPr>
        <p:spPr>
          <a:xfrm>
            <a:off x="561550" y="967950"/>
            <a:ext cx="49359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Óvd meg a </a:t>
            </a:r>
            <a:r>
              <a:rPr i="0" lang="hu" u="none">
                <a:solidFill>
                  <a:srgbClr val="FBBC04"/>
                </a:solidFill>
                <a:latin typeface="Google Sans"/>
                <a:ea typeface="Google Sans"/>
                <a:cs typeface="Google Sans"/>
                <a:sym typeface="Google Sans"/>
              </a:rPr>
              <a:t>titkaidat!</a:t>
            </a:r>
            <a:endParaRPr>
              <a:solidFill>
                <a:srgbClr val="FBBC04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19" name="Google Shape;119;p1">
            <a:hlinkClick r:id="rId3"/>
          </p:cNvPr>
          <p:cNvSpPr txBox="1"/>
          <p:nvPr/>
        </p:nvSpPr>
        <p:spPr>
          <a:xfrm>
            <a:off x="1282309" y="4650545"/>
            <a:ext cx="2259600" cy="2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hu" sz="800">
                <a:solidFill>
                  <a:srgbClr val="434343"/>
                </a:solidFill>
                <a:latin typeface="Google Sans Medium"/>
                <a:ea typeface="Google Sans Medium"/>
                <a:cs typeface="Google Sans Medium"/>
                <a:sym typeface="Google Sans Medium"/>
              </a:rPr>
              <a:t>saferinternet.hu/legyel-az-internet-asza</a:t>
            </a:r>
            <a:endParaRPr sz="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"/>
          <p:cNvSpPr txBox="1"/>
          <p:nvPr/>
        </p:nvSpPr>
        <p:spPr>
          <a:xfrm>
            <a:off x="1071450" y="661300"/>
            <a:ext cx="7001100" cy="16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hu" sz="20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Alkoss kreatív jelszavakat! Használj speciális karaktereket, számokat és betűket, majd jegyezd meg!</a:t>
            </a:r>
            <a:endParaRPr b="1" i="0" sz="20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220" name="Google Shape;22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07118" y="1771475"/>
            <a:ext cx="3329766" cy="257300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25882"/>
              </a:srgbClr>
            </a:outerShdw>
          </a:effectLst>
        </p:spPr>
      </p:pic>
      <p:pic>
        <p:nvPicPr>
          <p:cNvPr id="221" name="Google Shape;221;p10"/>
          <p:cNvPicPr preferRelativeResize="0"/>
          <p:nvPr/>
        </p:nvPicPr>
        <p:blipFill rotWithShape="1">
          <a:blip r:embed="rId4">
            <a:alphaModFix/>
          </a:blip>
          <a:srcRect b="0" l="7359" r="7358" t="0"/>
          <a:stretch/>
        </p:blipFill>
        <p:spPr>
          <a:xfrm>
            <a:off x="5826650" y="2426275"/>
            <a:ext cx="1975027" cy="2325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1"/>
          <p:cNvSpPr/>
          <p:nvPr/>
        </p:nvSpPr>
        <p:spPr>
          <a:xfrm>
            <a:off x="1006188" y="1750550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61176"/>
            </a:srgbClr>
          </a:solidFill>
          <a:ln cap="flat" cmpd="sng" w="19050">
            <a:solidFill>
              <a:srgbClr val="EA43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k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27" name="Google Shape;227;p11"/>
          <p:cNvSpPr txBox="1"/>
          <p:nvPr/>
        </p:nvSpPr>
        <p:spPr>
          <a:xfrm>
            <a:off x="1006200" y="529500"/>
            <a:ext cx="7131600" cy="11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hu" sz="20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Kísérletezzetek, és találjatok ki együtt egy új jelszót</a:t>
            </a:r>
            <a:endParaRPr b="1" i="0" sz="20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28" name="Google Shape;228;p11"/>
          <p:cNvSpPr/>
          <p:nvPr/>
        </p:nvSpPr>
        <p:spPr>
          <a:xfrm>
            <a:off x="1913863" y="1750550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61176"/>
            </a:srgbClr>
          </a:solidFill>
          <a:ln cap="flat" cmpd="sng" w="19050">
            <a:solidFill>
              <a:srgbClr val="EA43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Ø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29" name="Google Shape;229;p11"/>
          <p:cNvSpPr/>
          <p:nvPr/>
        </p:nvSpPr>
        <p:spPr>
          <a:xfrm>
            <a:off x="4636888" y="1750550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61176"/>
            </a:srgbClr>
          </a:solidFill>
          <a:ln cap="flat" cmpd="sng" w="19050">
            <a:solidFill>
              <a:srgbClr val="EA43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S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30" name="Google Shape;230;p11"/>
          <p:cNvSpPr/>
          <p:nvPr/>
        </p:nvSpPr>
        <p:spPr>
          <a:xfrm>
            <a:off x="7359913" y="1750550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61176"/>
            </a:srgbClr>
          </a:solidFill>
          <a:ln cap="flat" cmpd="sng" w="19050">
            <a:solidFill>
              <a:srgbClr val="EA43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l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31" name="Google Shape;231;p11"/>
          <p:cNvSpPr/>
          <p:nvPr/>
        </p:nvSpPr>
        <p:spPr>
          <a:xfrm>
            <a:off x="4183050" y="2723050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61176"/>
            </a:srgbClr>
          </a:solidFill>
          <a:ln cap="flat" cmpd="sng" w="19050">
            <a:solidFill>
              <a:srgbClr val="EA43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z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32" name="Google Shape;232;p11"/>
          <p:cNvSpPr/>
          <p:nvPr/>
        </p:nvSpPr>
        <p:spPr>
          <a:xfrm>
            <a:off x="5090725" y="2723050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61176"/>
            </a:srgbClr>
          </a:solidFill>
          <a:ln cap="flat" cmpd="sng" w="19050">
            <a:solidFill>
              <a:srgbClr val="EA43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O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33" name="Google Shape;233;p11"/>
          <p:cNvSpPr/>
          <p:nvPr/>
        </p:nvSpPr>
        <p:spPr>
          <a:xfrm>
            <a:off x="3275375" y="2723050"/>
            <a:ext cx="777900" cy="777900"/>
          </a:xfrm>
          <a:prstGeom prst="ellipse">
            <a:avLst/>
          </a:prstGeom>
          <a:solidFill>
            <a:srgbClr val="FFFFFF">
              <a:alpha val="61176"/>
            </a:srgbClr>
          </a:solidFill>
          <a:ln cap="flat" cmpd="sng" w="19050">
            <a:solidFill>
              <a:srgbClr val="34A85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ß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34" name="Google Shape;234;p11"/>
          <p:cNvSpPr/>
          <p:nvPr/>
        </p:nvSpPr>
        <p:spPr>
          <a:xfrm>
            <a:off x="2761400" y="17505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61176"/>
            </a:srgbClr>
          </a:solidFill>
          <a:ln cap="flat" cmpd="sng" w="19050">
            <a:solidFill>
              <a:srgbClr val="4285F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3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35" name="Google Shape;235;p11"/>
          <p:cNvSpPr/>
          <p:nvPr/>
        </p:nvSpPr>
        <p:spPr>
          <a:xfrm>
            <a:off x="3699150" y="17505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61176"/>
            </a:srgbClr>
          </a:solidFill>
          <a:ln cap="flat" cmpd="sng" w="19050">
            <a:solidFill>
              <a:srgbClr val="4285F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0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36" name="Google Shape;236;p11"/>
          <p:cNvSpPr/>
          <p:nvPr/>
        </p:nvSpPr>
        <p:spPr>
          <a:xfrm>
            <a:off x="5484425" y="17505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61176"/>
            </a:srgbClr>
          </a:solidFill>
          <a:ln cap="flat" cmpd="sng" w="19050">
            <a:solidFill>
              <a:srgbClr val="4285F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1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37" name="Google Shape;237;p11"/>
          <p:cNvSpPr/>
          <p:nvPr/>
        </p:nvSpPr>
        <p:spPr>
          <a:xfrm>
            <a:off x="6482325" y="1750550"/>
            <a:ext cx="777900" cy="777900"/>
          </a:xfrm>
          <a:prstGeom prst="ellipse">
            <a:avLst/>
          </a:prstGeom>
          <a:solidFill>
            <a:srgbClr val="FFFFFF">
              <a:alpha val="61176"/>
            </a:srgbClr>
          </a:solidFill>
          <a:ln cap="flat" cmpd="sng" w="19050">
            <a:solidFill>
              <a:srgbClr val="34A85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@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2"/>
          <p:cNvSpPr txBox="1"/>
          <p:nvPr>
            <p:ph type="title"/>
          </p:nvPr>
        </p:nvSpPr>
        <p:spPr>
          <a:xfrm>
            <a:off x="4572000" y="1501925"/>
            <a:ext cx="29406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Most te magad hozd létre a saját jelszavadat!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3"/>
          <p:cNvSpPr txBox="1"/>
          <p:nvPr>
            <p:ph type="title"/>
          </p:nvPr>
        </p:nvSpPr>
        <p:spPr>
          <a:xfrm>
            <a:off x="4634150" y="1501925"/>
            <a:ext cx="2696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Emlékszel a jelszavadra?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Google Shape;252;p14"/>
          <p:cNvGrpSpPr/>
          <p:nvPr/>
        </p:nvGrpSpPr>
        <p:grpSpPr>
          <a:xfrm>
            <a:off x="1381852" y="1570225"/>
            <a:ext cx="6749863" cy="2256525"/>
            <a:chOff x="1419298" y="1635075"/>
            <a:chExt cx="5627700" cy="2256525"/>
          </a:xfrm>
        </p:grpSpPr>
        <p:sp>
          <p:nvSpPr>
            <p:cNvPr id="253" name="Google Shape;253;p14"/>
            <p:cNvSpPr txBox="1"/>
            <p:nvPr/>
          </p:nvSpPr>
          <p:spPr>
            <a:xfrm>
              <a:off x="1419298" y="1915200"/>
              <a:ext cx="5627700" cy="197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b="1" i="0" lang="hu" sz="3000" u="none" cap="none" strike="noStrike">
                  <a:solidFill>
                    <a:srgbClr val="FBBC06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Most már tudod, hogyan </a:t>
              </a:r>
              <a:endParaRPr b="1" i="0" sz="3000" u="none" cap="none" strike="noStrike">
                <a:solidFill>
                  <a:srgbClr val="FBBC06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b="1" i="0" lang="hu" sz="3000" u="none" cap="none" strike="noStrike">
                  <a:solidFill>
                    <a:srgbClr val="FBBC06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lehetsz erős</a:t>
              </a:r>
              <a:r>
                <a:rPr b="1" lang="hu" sz="3000">
                  <a:solidFill>
                    <a:srgbClr val="FBBC06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 </a:t>
              </a:r>
              <a:r>
                <a:rPr b="1" i="0" lang="hu" sz="3000" u="none" cap="none" strike="noStrike">
                  <a:solidFill>
                    <a:srgbClr val="FBBC06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az interneten!</a:t>
              </a:r>
              <a:endParaRPr i="0" sz="2000" u="none" cap="none" strike="noStrike">
                <a:solidFill>
                  <a:srgbClr val="FBBC06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254" name="Google Shape;254;p14"/>
            <p:cNvSpPr txBox="1"/>
            <p:nvPr/>
          </p:nvSpPr>
          <p:spPr>
            <a:xfrm>
              <a:off x="1608433" y="1635075"/>
              <a:ext cx="5324400" cy="75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hu" sz="2500" u="none" cap="none" strike="noStrike">
                  <a:solidFill>
                    <a:srgbClr val="434343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Gratulálunk!</a:t>
              </a:r>
              <a:endParaRPr i="0" sz="2000" u="none" cap="none" strike="noStrik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"/>
          <p:cNvSpPr txBox="1"/>
          <p:nvPr>
            <p:ph type="title"/>
          </p:nvPr>
        </p:nvSpPr>
        <p:spPr>
          <a:xfrm>
            <a:off x="659400" y="1508200"/>
            <a:ext cx="7825200" cy="17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A személyes adatok védelme és a biztonság éppen olyan fontos az online térben, mint az offline világban</a:t>
            </a:r>
            <a:r>
              <a:rPr i="0" lang="hu" sz="1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. </a:t>
            </a:r>
            <a:endParaRPr sz="1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Erős jelszóval védd magad!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Egy erős jelszóval megóvhatod a személyes adataidat, hogy az internetes csalók ne tudják azokat ellopni online.</a:t>
            </a:r>
            <a:r>
              <a:rPr i="0" lang="hu" sz="11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  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25" name="Google Shape;125;p2"/>
          <p:cNvPicPr preferRelativeResize="0"/>
          <p:nvPr/>
        </p:nvPicPr>
        <p:blipFill rotWithShape="1">
          <a:blip r:embed="rId3">
            <a:alphaModFix/>
          </a:blip>
          <a:srcRect b="28629" l="39222" r="39224" t="28632"/>
          <a:stretch/>
        </p:blipFill>
        <p:spPr>
          <a:xfrm>
            <a:off x="4214076" y="630900"/>
            <a:ext cx="715848" cy="798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"/>
          <p:cNvSpPr txBox="1"/>
          <p:nvPr>
            <p:ph type="title"/>
          </p:nvPr>
        </p:nvSpPr>
        <p:spPr>
          <a:xfrm>
            <a:off x="1051350" y="1534950"/>
            <a:ext cx="7041300" cy="5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latin typeface="Google Sans"/>
                <a:ea typeface="Google Sans"/>
                <a:cs typeface="Google Sans"/>
                <a:sym typeface="Google Sans"/>
              </a:rPr>
              <a:t>Ne felejtsd el váltogatni a jelszavaidat:</a:t>
            </a:r>
            <a:endParaRPr sz="2200"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31" name="Google Shape;131;p3"/>
          <p:cNvPicPr preferRelativeResize="0"/>
          <p:nvPr/>
        </p:nvPicPr>
        <p:blipFill rotWithShape="1">
          <a:blip r:embed="rId3">
            <a:alphaModFix/>
          </a:blip>
          <a:srcRect b="28629" l="39222" r="39224" t="28632"/>
          <a:stretch/>
        </p:blipFill>
        <p:spPr>
          <a:xfrm>
            <a:off x="4214076" y="630900"/>
            <a:ext cx="715848" cy="798474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3"/>
          <p:cNvSpPr txBox="1"/>
          <p:nvPr>
            <p:ph type="title"/>
          </p:nvPr>
        </p:nvSpPr>
        <p:spPr>
          <a:xfrm>
            <a:off x="1228650" y="1838025"/>
            <a:ext cx="6686700" cy="20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Google Sans"/>
              <a:buChar char="●"/>
            </a:pPr>
            <a:r>
              <a:rPr i="0" lang="hu" sz="16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Ne használd ugyanazt a jelszót több oldalon is.</a:t>
            </a:r>
            <a:endParaRPr sz="16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Google Sans"/>
              <a:buChar char="●"/>
            </a:pPr>
            <a:r>
              <a:rPr i="0" lang="hu" sz="16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A különböző fiókokhoz több különböző változatot hozz létre egy adott jelszóból.</a:t>
            </a:r>
            <a:endParaRPr sz="16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Google Sans"/>
              <a:buChar char="●"/>
            </a:pPr>
            <a:r>
              <a:rPr i="0" lang="hu" sz="16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Legyen könnyen megjegyezhető, de ne tartalmazzon személyes információt, például nevet vagy születési dátumot.</a:t>
            </a:r>
            <a:endParaRPr sz="16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"/>
          <p:cNvSpPr txBox="1"/>
          <p:nvPr>
            <p:ph type="title"/>
          </p:nvPr>
        </p:nvSpPr>
        <p:spPr>
          <a:xfrm>
            <a:off x="1618500" y="630775"/>
            <a:ext cx="59070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Egy erős jelszó legalább 8 karakterből áll</a:t>
            </a:r>
            <a:endParaRPr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38" name="Google Shape;138;p4"/>
          <p:cNvSpPr/>
          <p:nvPr/>
        </p:nvSpPr>
        <p:spPr>
          <a:xfrm>
            <a:off x="191385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4"/>
          <p:cNvSpPr/>
          <p:nvPr/>
        </p:nvSpPr>
        <p:spPr>
          <a:xfrm>
            <a:off x="2821525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4"/>
          <p:cNvSpPr/>
          <p:nvPr/>
        </p:nvSpPr>
        <p:spPr>
          <a:xfrm>
            <a:off x="554455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4"/>
          <p:cNvSpPr/>
          <p:nvPr/>
        </p:nvSpPr>
        <p:spPr>
          <a:xfrm>
            <a:off x="735990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4"/>
          <p:cNvSpPr/>
          <p:nvPr/>
        </p:nvSpPr>
        <p:spPr>
          <a:xfrm>
            <a:off x="1006188" y="1426350"/>
            <a:ext cx="777900" cy="777900"/>
          </a:xfrm>
          <a:prstGeom prst="ellipse">
            <a:avLst/>
          </a:prstGeom>
          <a:solidFill>
            <a:srgbClr val="FFFFFF">
              <a:alpha val="36470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4"/>
          <p:cNvSpPr/>
          <p:nvPr/>
        </p:nvSpPr>
        <p:spPr>
          <a:xfrm>
            <a:off x="3729213" y="1426350"/>
            <a:ext cx="777900" cy="777900"/>
          </a:xfrm>
          <a:prstGeom prst="ellipse">
            <a:avLst/>
          </a:prstGeom>
          <a:solidFill>
            <a:srgbClr val="FFFFFF">
              <a:alpha val="36470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4"/>
          <p:cNvSpPr/>
          <p:nvPr/>
        </p:nvSpPr>
        <p:spPr>
          <a:xfrm>
            <a:off x="4576738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4"/>
          <p:cNvSpPr/>
          <p:nvPr/>
        </p:nvSpPr>
        <p:spPr>
          <a:xfrm>
            <a:off x="6392088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Tartalmaz speciális karaktereket,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51" name="Google Shape;151;p5"/>
          <p:cNvSpPr/>
          <p:nvPr/>
        </p:nvSpPr>
        <p:spPr>
          <a:xfrm>
            <a:off x="191385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5"/>
          <p:cNvSpPr/>
          <p:nvPr/>
        </p:nvSpPr>
        <p:spPr>
          <a:xfrm>
            <a:off x="2821525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5"/>
          <p:cNvSpPr/>
          <p:nvPr/>
        </p:nvSpPr>
        <p:spPr>
          <a:xfrm>
            <a:off x="554455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5"/>
          <p:cNvSpPr/>
          <p:nvPr/>
        </p:nvSpPr>
        <p:spPr>
          <a:xfrm>
            <a:off x="735990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5"/>
          <p:cNvSpPr/>
          <p:nvPr/>
        </p:nvSpPr>
        <p:spPr>
          <a:xfrm>
            <a:off x="1006188" y="1426350"/>
            <a:ext cx="777900" cy="777900"/>
          </a:xfrm>
          <a:prstGeom prst="ellipse">
            <a:avLst/>
          </a:prstGeom>
          <a:solidFill>
            <a:srgbClr val="FFFFFF">
              <a:alpha val="36470"/>
            </a:srgbClr>
          </a:solidFill>
          <a:ln cap="flat" cmpd="sng" w="28575">
            <a:solidFill>
              <a:srgbClr val="34A85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!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56" name="Google Shape;156;p5"/>
          <p:cNvSpPr/>
          <p:nvPr/>
        </p:nvSpPr>
        <p:spPr>
          <a:xfrm>
            <a:off x="3729213" y="1426350"/>
            <a:ext cx="777900" cy="777900"/>
          </a:xfrm>
          <a:prstGeom prst="ellipse">
            <a:avLst/>
          </a:prstGeom>
          <a:solidFill>
            <a:srgbClr val="FFFFFF">
              <a:alpha val="36470"/>
            </a:srgbClr>
          </a:solidFill>
          <a:ln cap="flat" cmpd="sng" w="28575">
            <a:solidFill>
              <a:srgbClr val="34A85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;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57" name="Google Shape;157;p5"/>
          <p:cNvSpPr/>
          <p:nvPr/>
        </p:nvSpPr>
        <p:spPr>
          <a:xfrm>
            <a:off x="4576738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5"/>
          <p:cNvSpPr/>
          <p:nvPr/>
        </p:nvSpPr>
        <p:spPr>
          <a:xfrm>
            <a:off x="6392088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számokat,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64" name="Google Shape;164;p6"/>
          <p:cNvSpPr/>
          <p:nvPr/>
        </p:nvSpPr>
        <p:spPr>
          <a:xfrm>
            <a:off x="1913863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6"/>
          <p:cNvSpPr/>
          <p:nvPr/>
        </p:nvSpPr>
        <p:spPr>
          <a:xfrm>
            <a:off x="2821538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6"/>
          <p:cNvSpPr/>
          <p:nvPr/>
        </p:nvSpPr>
        <p:spPr>
          <a:xfrm>
            <a:off x="5544563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6"/>
          <p:cNvSpPr/>
          <p:nvPr/>
        </p:nvSpPr>
        <p:spPr>
          <a:xfrm>
            <a:off x="7359913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6"/>
          <p:cNvSpPr/>
          <p:nvPr/>
        </p:nvSpPr>
        <p:spPr>
          <a:xfrm>
            <a:off x="1006200" y="1426350"/>
            <a:ext cx="777900" cy="777900"/>
          </a:xfrm>
          <a:prstGeom prst="ellipse">
            <a:avLst/>
          </a:prstGeom>
          <a:solidFill>
            <a:srgbClr val="FFFFFF">
              <a:alpha val="36470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!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69" name="Google Shape;169;p6"/>
          <p:cNvSpPr/>
          <p:nvPr/>
        </p:nvSpPr>
        <p:spPr>
          <a:xfrm>
            <a:off x="3729225" y="1426350"/>
            <a:ext cx="777900" cy="777900"/>
          </a:xfrm>
          <a:prstGeom prst="ellipse">
            <a:avLst/>
          </a:prstGeom>
          <a:solidFill>
            <a:srgbClr val="FFFFFF">
              <a:alpha val="36470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;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70" name="Google Shape;170;p6"/>
          <p:cNvSpPr/>
          <p:nvPr/>
        </p:nvSpPr>
        <p:spPr>
          <a:xfrm>
            <a:off x="4576750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28575">
            <a:solidFill>
              <a:srgbClr val="4285F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2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71" name="Google Shape;171;p6"/>
          <p:cNvSpPr/>
          <p:nvPr/>
        </p:nvSpPr>
        <p:spPr>
          <a:xfrm>
            <a:off x="6392100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28575">
            <a:solidFill>
              <a:srgbClr val="4285F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0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7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kis- és nagybetűket.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77" name="Google Shape;177;p7"/>
          <p:cNvSpPr/>
          <p:nvPr/>
        </p:nvSpPr>
        <p:spPr>
          <a:xfrm>
            <a:off x="1913863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28575">
            <a:solidFill>
              <a:srgbClr val="EA43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N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78" name="Google Shape;178;p7"/>
          <p:cNvSpPr/>
          <p:nvPr/>
        </p:nvSpPr>
        <p:spPr>
          <a:xfrm>
            <a:off x="2821538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28575">
            <a:solidFill>
              <a:srgbClr val="EA43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T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79" name="Google Shape;179;p7"/>
          <p:cNvSpPr/>
          <p:nvPr/>
        </p:nvSpPr>
        <p:spPr>
          <a:xfrm>
            <a:off x="5544563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28575">
            <a:solidFill>
              <a:srgbClr val="EA43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n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80" name="Google Shape;180;p7"/>
          <p:cNvSpPr/>
          <p:nvPr/>
        </p:nvSpPr>
        <p:spPr>
          <a:xfrm>
            <a:off x="7359913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28575">
            <a:solidFill>
              <a:srgbClr val="EA433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t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81" name="Google Shape;181;p7"/>
          <p:cNvSpPr/>
          <p:nvPr/>
        </p:nvSpPr>
        <p:spPr>
          <a:xfrm>
            <a:off x="1006200" y="1426350"/>
            <a:ext cx="777900" cy="777900"/>
          </a:xfrm>
          <a:prstGeom prst="ellipse">
            <a:avLst/>
          </a:prstGeom>
          <a:solidFill>
            <a:srgbClr val="FFFFFF">
              <a:alpha val="36470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!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82" name="Google Shape;182;p7"/>
          <p:cNvSpPr/>
          <p:nvPr/>
        </p:nvSpPr>
        <p:spPr>
          <a:xfrm>
            <a:off x="3729225" y="1426350"/>
            <a:ext cx="777900" cy="777900"/>
          </a:xfrm>
          <a:prstGeom prst="ellipse">
            <a:avLst/>
          </a:prstGeom>
          <a:solidFill>
            <a:srgbClr val="FFFFFF">
              <a:alpha val="36470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;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83" name="Google Shape;183;p7"/>
          <p:cNvSpPr/>
          <p:nvPr/>
        </p:nvSpPr>
        <p:spPr>
          <a:xfrm>
            <a:off x="4576750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2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84" name="Google Shape;184;p7"/>
          <p:cNvSpPr/>
          <p:nvPr/>
        </p:nvSpPr>
        <p:spPr>
          <a:xfrm>
            <a:off x="6392100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0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8"/>
          <p:cNvSpPr/>
          <p:nvPr/>
        </p:nvSpPr>
        <p:spPr>
          <a:xfrm>
            <a:off x="199290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8"/>
          <p:cNvSpPr/>
          <p:nvPr/>
        </p:nvSpPr>
        <p:spPr>
          <a:xfrm>
            <a:off x="2900575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8"/>
          <p:cNvSpPr/>
          <p:nvPr/>
        </p:nvSpPr>
        <p:spPr>
          <a:xfrm>
            <a:off x="4715925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8"/>
          <p:cNvSpPr/>
          <p:nvPr/>
        </p:nvSpPr>
        <p:spPr>
          <a:xfrm>
            <a:off x="6531275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8"/>
          <p:cNvSpPr/>
          <p:nvPr/>
        </p:nvSpPr>
        <p:spPr>
          <a:xfrm>
            <a:off x="737880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8"/>
          <p:cNvSpPr/>
          <p:nvPr/>
        </p:nvSpPr>
        <p:spPr>
          <a:xfrm>
            <a:off x="17755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8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Gyakoroljunk együtt!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96" name="Google Shape;196;p8"/>
          <p:cNvSpPr/>
          <p:nvPr/>
        </p:nvSpPr>
        <p:spPr>
          <a:xfrm>
            <a:off x="3748109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8"/>
          <p:cNvSpPr/>
          <p:nvPr/>
        </p:nvSpPr>
        <p:spPr>
          <a:xfrm>
            <a:off x="5563459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8"/>
          <p:cNvSpPr/>
          <p:nvPr/>
        </p:nvSpPr>
        <p:spPr>
          <a:xfrm>
            <a:off x="8226334" y="1426350"/>
            <a:ext cx="777900" cy="777900"/>
          </a:xfrm>
          <a:prstGeom prst="ellipse">
            <a:avLst/>
          </a:prstGeom>
          <a:solidFill>
            <a:srgbClr val="FFFFFF">
              <a:alpha val="36470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8"/>
          <p:cNvSpPr/>
          <p:nvPr/>
        </p:nvSpPr>
        <p:spPr>
          <a:xfrm>
            <a:off x="1025084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9"/>
          <p:cNvSpPr/>
          <p:nvPr/>
        </p:nvSpPr>
        <p:spPr>
          <a:xfrm>
            <a:off x="199290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G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05" name="Google Shape;205;p9"/>
          <p:cNvSpPr/>
          <p:nvPr/>
        </p:nvSpPr>
        <p:spPr>
          <a:xfrm>
            <a:off x="2900575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y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06" name="Google Shape;206;p9"/>
          <p:cNvSpPr/>
          <p:nvPr/>
        </p:nvSpPr>
        <p:spPr>
          <a:xfrm>
            <a:off x="4715925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@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07" name="Google Shape;207;p9"/>
          <p:cNvSpPr/>
          <p:nvPr/>
        </p:nvSpPr>
        <p:spPr>
          <a:xfrm>
            <a:off x="6531275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0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08" name="Google Shape;208;p9"/>
          <p:cNvSpPr/>
          <p:nvPr/>
        </p:nvSpPr>
        <p:spPr>
          <a:xfrm>
            <a:off x="737880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R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09" name="Google Shape;209;p9"/>
          <p:cNvSpPr/>
          <p:nvPr/>
        </p:nvSpPr>
        <p:spPr>
          <a:xfrm>
            <a:off x="177550" y="1436525"/>
            <a:ext cx="777900" cy="777900"/>
          </a:xfrm>
          <a:prstGeom prst="roundRect">
            <a:avLst>
              <a:gd fmla="val 2776" name="adj"/>
            </a:avLst>
          </a:prstGeom>
          <a:solidFill>
            <a:srgbClr val="FFFFFF">
              <a:alpha val="38039"/>
            </a:srgbClr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L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10" name="Google Shape;210;p9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Így lesz egy általános szófordulatból biztonságos jelszó: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11" name="Google Shape;211;p9"/>
          <p:cNvSpPr/>
          <p:nvPr/>
        </p:nvSpPr>
        <p:spPr>
          <a:xfrm>
            <a:off x="3748109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B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12" name="Google Shape;212;p9"/>
          <p:cNvSpPr/>
          <p:nvPr/>
        </p:nvSpPr>
        <p:spPr>
          <a:xfrm>
            <a:off x="5563459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t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13" name="Google Shape;213;p9"/>
          <p:cNvSpPr/>
          <p:nvPr/>
        </p:nvSpPr>
        <p:spPr>
          <a:xfrm>
            <a:off x="8226334" y="1426350"/>
            <a:ext cx="777900" cy="777900"/>
          </a:xfrm>
          <a:prstGeom prst="ellipse">
            <a:avLst/>
          </a:prstGeom>
          <a:solidFill>
            <a:srgbClr val="FFFFFF">
              <a:alpha val="36470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!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14" name="Google Shape;214;p9"/>
          <p:cNvSpPr/>
          <p:nvPr/>
        </p:nvSpPr>
        <p:spPr>
          <a:xfrm>
            <a:off x="1025084" y="1426350"/>
            <a:ext cx="898200" cy="7779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FF">
              <a:alpha val="32156"/>
            </a:srgbClr>
          </a:solidFill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hu" sz="18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3</a:t>
            </a:r>
            <a:endParaRPr b="1" i="0" sz="18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