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  <p:sldMasterId id="2147483656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</p:sldIdLst>
  <p:sldSz cy="5143500" cx="9144000"/>
  <p:notesSz cx="6858000" cy="9144000"/>
  <p:embeddedFontLst>
    <p:embeddedFont>
      <p:font typeface="Google Sans"/>
      <p:regular r:id="rId37"/>
      <p:bold r:id="rId38"/>
      <p:italic r:id="rId39"/>
      <p:boldItalic r:id="rId40"/>
    </p:embeddedFont>
    <p:embeddedFont>
      <p:font typeface="Google Sans Medium"/>
      <p:regular r:id="rId41"/>
      <p:bold r:id="rId42"/>
      <p:italic r:id="rId43"/>
      <p:boldItalic r:id="rId4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45" roundtripDataSignature="AMtx7mhy+nUuAxDTlmDw0VYU2IwjtTlJb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GoogleSans-boldItalic.fntdata"/><Relationship Id="rId20" Type="http://schemas.openxmlformats.org/officeDocument/2006/relationships/slide" Target="slides/slide14.xml"/><Relationship Id="rId42" Type="http://schemas.openxmlformats.org/officeDocument/2006/relationships/font" Target="fonts/GoogleSansMedium-bold.fntdata"/><Relationship Id="rId41" Type="http://schemas.openxmlformats.org/officeDocument/2006/relationships/font" Target="fonts/GoogleSansMedium-regular.fntdata"/><Relationship Id="rId22" Type="http://schemas.openxmlformats.org/officeDocument/2006/relationships/slide" Target="slides/slide16.xml"/><Relationship Id="rId44" Type="http://schemas.openxmlformats.org/officeDocument/2006/relationships/font" Target="fonts/GoogleSansMedium-boldItalic.fntdata"/><Relationship Id="rId21" Type="http://schemas.openxmlformats.org/officeDocument/2006/relationships/slide" Target="slides/slide15.xml"/><Relationship Id="rId43" Type="http://schemas.openxmlformats.org/officeDocument/2006/relationships/font" Target="fonts/GoogleSansMedium-italic.fntdata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45" Type="http://customschemas.google.com/relationships/presentationmetadata" Target="meta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11" Type="http://schemas.openxmlformats.org/officeDocument/2006/relationships/slide" Target="slides/slide5.xml"/><Relationship Id="rId33" Type="http://schemas.openxmlformats.org/officeDocument/2006/relationships/slide" Target="slides/slide27.xml"/><Relationship Id="rId10" Type="http://schemas.openxmlformats.org/officeDocument/2006/relationships/slide" Target="slides/slide4.xml"/><Relationship Id="rId32" Type="http://schemas.openxmlformats.org/officeDocument/2006/relationships/slide" Target="slides/slide26.xml"/><Relationship Id="rId13" Type="http://schemas.openxmlformats.org/officeDocument/2006/relationships/slide" Target="slides/slide7.xml"/><Relationship Id="rId35" Type="http://schemas.openxmlformats.org/officeDocument/2006/relationships/slide" Target="slides/slide29.xml"/><Relationship Id="rId12" Type="http://schemas.openxmlformats.org/officeDocument/2006/relationships/slide" Target="slides/slide6.xml"/><Relationship Id="rId34" Type="http://schemas.openxmlformats.org/officeDocument/2006/relationships/slide" Target="slides/slide28.xml"/><Relationship Id="rId15" Type="http://schemas.openxmlformats.org/officeDocument/2006/relationships/slide" Target="slides/slide9.xml"/><Relationship Id="rId37" Type="http://schemas.openxmlformats.org/officeDocument/2006/relationships/font" Target="fonts/GoogleSans-regular.fntdata"/><Relationship Id="rId14" Type="http://schemas.openxmlformats.org/officeDocument/2006/relationships/slide" Target="slides/slide8.xml"/><Relationship Id="rId36" Type="http://schemas.openxmlformats.org/officeDocument/2006/relationships/slide" Target="slides/slide30.xml"/><Relationship Id="rId17" Type="http://schemas.openxmlformats.org/officeDocument/2006/relationships/slide" Target="slides/slide11.xml"/><Relationship Id="rId39" Type="http://schemas.openxmlformats.org/officeDocument/2006/relationships/font" Target="fonts/GoogleSans-italic.fntdata"/><Relationship Id="rId16" Type="http://schemas.openxmlformats.org/officeDocument/2006/relationships/slide" Target="slides/slide10.xml"/><Relationship Id="rId38" Type="http://schemas.openxmlformats.org/officeDocument/2006/relationships/font" Target="fonts/GoogleSans-bold.fntdata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3" name="Google Shape;143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1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3" name="Google Shape;203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hu" u="none">
                <a:solidFill>
                  <a:schemeClr val="dk1"/>
                </a:solidFill>
              </a:rPr>
              <a:t>Útmutató tanároknak: </a:t>
            </a:r>
            <a:r>
              <a:rPr b="0" i="0" lang="hu" u="none">
                <a:solidFill>
                  <a:schemeClr val="dk1"/>
                </a:solidFill>
              </a:rPr>
              <a:t>Nézzék meg az alábbi e-mailt az osztállyal. Emeljék fel a „valódi” vagy a „kamu” táblát, aszerint, hogy megbízhatónak tartják-e az e-mailt. 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1" name="Google Shape;221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hu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Útmutató tanároknak: </a:t>
            </a:r>
            <a:r>
              <a:rPr b="0" i="0" lang="hu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Ez az e-mail valódi! (Részletek a következő dián.)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1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6" name="Google Shape;226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hu">
                <a:solidFill>
                  <a:schemeClr val="dk1"/>
                </a:solidFill>
              </a:rPr>
              <a:t>Útmutató tanároknak: </a:t>
            </a:r>
            <a:r>
              <a:rPr b="0" lang="hu">
                <a:solidFill>
                  <a:schemeClr val="dk1"/>
                </a:solidFill>
              </a:rPr>
              <a:t>Beszéljék át a dián bemutatott módon, hogy miért valódi ez az e-mail.</a:t>
            </a:r>
            <a:endParaRPr b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1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4" name="Google Shape;244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hu" u="none">
                <a:solidFill>
                  <a:schemeClr val="dk1"/>
                </a:solidFill>
              </a:rPr>
              <a:t>Útmutató tanároknak: </a:t>
            </a:r>
            <a:r>
              <a:rPr b="0" i="0" lang="hu" u="none">
                <a:solidFill>
                  <a:schemeClr val="dk1"/>
                </a:solidFill>
              </a:rPr>
              <a:t>Nézzék meg az alábbi e-mailt az osztállyal. Emeljék fel a „valódi” vagy a „kamu” táblát, aszerint, hogy megbízhatónak tartják-e az e-mailt.  </a:t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1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2" name="Google Shape;252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hu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Útmutató tanároknak: </a:t>
            </a:r>
            <a:r>
              <a:rPr b="0" i="0" lang="hu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Ez az e-mail kamu! (Részletek a következő dián.)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1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7" name="Google Shape;257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hu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Útmutató tanároknak: </a:t>
            </a:r>
            <a:r>
              <a:rPr b="0" i="0" lang="hu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Beszéljék át a dián bemutatott módon, hogy miért kamu ez az e-mail.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1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5" name="Google Shape;265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hu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Útmutató tanároknak: </a:t>
            </a:r>
            <a:r>
              <a:rPr b="0" i="0" lang="hu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Nézzék meg az alábbi e-mailt az osztállyal. Emeljék fel a „valódi” vagy a „kamu” táblát, aszerint, hogy megbízhatónak tartják-e az e-mailt. 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1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7" name="Google Shape;277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hu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Útmutató tanároknak: </a:t>
            </a:r>
            <a:r>
              <a:rPr b="0" i="0" lang="hu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Ez az e-mail kamu! (Részletek a következő dián.)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1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2" name="Google Shape;282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hu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Útmutató tanároknak: </a:t>
            </a:r>
            <a:r>
              <a:rPr b="0" i="0" lang="hu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Beszéljék át a dián bemutatott módon, hogy miért kamu ez az e-mail.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1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8" name="Google Shape;298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u">
                <a:solidFill>
                  <a:schemeClr val="dk1"/>
                </a:solidFill>
              </a:rPr>
              <a:t>  </a:t>
            </a:r>
            <a:r>
              <a:rPr b="1" i="0" lang="hu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Útmutató tanároknak: </a:t>
            </a:r>
            <a:r>
              <a:rPr b="0" i="0" lang="hu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Nézzék meg az alábbi e-mailt az osztállyal. Emeljék fel a „valódi” vagy a „kamu” táblát, aszerint, hogy megbízhatónak tartják-e az e-mailt. 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9" name="Google Shape;149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2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2" name="Google Shape;312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hu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Útmutató tanároknak: </a:t>
            </a:r>
            <a:r>
              <a:rPr b="0" i="0" lang="hu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Ez az e-mail kamu! (Részletek a következő dián.)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2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7" name="Google Shape;317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hu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Útmutató tanároknak: </a:t>
            </a:r>
            <a:r>
              <a:rPr b="0" i="0" lang="hu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Beszéljék át a dián bemutatott módon, hogy miért kamu ez az e-mail.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2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6" name="Google Shape;326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hu">
                <a:solidFill>
                  <a:schemeClr val="dk1"/>
                </a:solidFill>
              </a:rPr>
              <a:t>  </a:t>
            </a:r>
            <a:r>
              <a:rPr b="1" i="0" lang="hu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Útmutató tanároknak: </a:t>
            </a:r>
            <a:r>
              <a:rPr b="0" i="0" lang="hu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Nézzék meg az alábbi URL-címet az osztállyal. Emeljék fel a „valódi” vagy a „kamu” táblát, aszerint, hogy megbízhatónak tartják-e az oldalt.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2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2" name="Google Shape;332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hu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Útmutató tanároknak: </a:t>
            </a:r>
            <a:r>
              <a:rPr b="0" i="0" lang="hu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Ez az URL-cím kamu! (Részletek a következő dián.)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2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7" name="Google Shape;337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hu">
                <a:solidFill>
                  <a:schemeClr val="dk1"/>
                </a:solidFill>
              </a:rPr>
              <a:t> </a:t>
            </a:r>
            <a:r>
              <a:rPr b="1" i="0" lang="hu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Útmutató tanároknak: </a:t>
            </a:r>
            <a:r>
              <a:rPr b="0" i="0" lang="hu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Beszéljék át a dián bemutatott módon, hogy miért kamu ez az oldal.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2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9" name="Google Shape;349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hu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i="0" lang="hu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Útmutató tanároknak: </a:t>
            </a:r>
            <a:r>
              <a:rPr b="0" i="0" lang="hu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Nézzék meg az alábbi URL-címet az osztállyal. Emeljék fel a „valódi” vagy a „kamu” táblát, aszerint, hogy megbízhatónak tartják-e az oldalt. </a:t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2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5" name="Google Shape;355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lang="hu">
                <a:solidFill>
                  <a:schemeClr val="dk1"/>
                </a:solidFill>
              </a:rPr>
              <a:t>Teacher Instructions: </a:t>
            </a:r>
            <a:r>
              <a:rPr b="0" lang="hu">
                <a:solidFill>
                  <a:schemeClr val="dk1"/>
                </a:solidFill>
              </a:rPr>
              <a:t>Ez az URL-cím valódi!! </a:t>
            </a:r>
            <a:endParaRPr b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8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2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60" name="Google Shape;360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hu">
                <a:solidFill>
                  <a:schemeClr val="dk1"/>
                </a:solidFill>
              </a:rPr>
              <a:t>  </a:t>
            </a:r>
            <a:r>
              <a:rPr b="1" i="0" lang="hu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Útmutató tanároknak: </a:t>
            </a:r>
            <a:r>
              <a:rPr b="0" i="0" lang="hu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Nézzék meg az alábbi URL-címet az osztállyal. Emeljék fel a „valódi” vagy a „kamu” táblát, aszerint, hogy megbízhatónak tartják-e az oldalt.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8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2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70" name="Google Shape;370;p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hu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Útmutató tanároknak: </a:t>
            </a:r>
            <a:r>
              <a:rPr b="0" i="0" lang="hu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Ez az URL-cím kamu! (Részletek a következő dián.)</a:t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2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75" name="Google Shape;375;p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hu">
                <a:solidFill>
                  <a:schemeClr val="dk1"/>
                </a:solidFill>
              </a:rPr>
              <a:t> </a:t>
            </a:r>
            <a:r>
              <a:rPr b="1" i="0" lang="hu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Útmutató tanároknak: </a:t>
            </a:r>
            <a:r>
              <a:rPr b="0" i="0" lang="hu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Beszéljék át a dián bemutatott módon, hogy miért kamu ez az oldal.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4" name="Google Shape;154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6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p3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88" name="Google Shape;388;p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9" name="Google Shape;159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6" name="Google Shape;166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3" name="Google Shape;173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2" name="Google Shape;182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9" name="Google Shape;189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6" name="Google Shape;196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hu">
                <a:solidFill>
                  <a:schemeClr val="dk1"/>
                </a:solidFill>
              </a:rPr>
              <a:t>Útmutató tanároknak: </a:t>
            </a:r>
            <a:r>
              <a:rPr b="0" i="0" lang="hu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Ossza ki a ‚Valódi’ és a ‚Kamu’ táblákat</a:t>
            </a:r>
            <a:r>
              <a:rPr lang="hu">
                <a:solidFill>
                  <a:schemeClr val="dk1"/>
                </a:solidFill>
              </a:rPr>
              <a:t>. A tanulók vágják ki az ábrákat (ha még nem tették meg) a következő feladatokhoz. </a:t>
            </a:r>
            <a:r>
              <a:rPr i="1" lang="hu">
                <a:solidFill>
                  <a:schemeClr val="dk1"/>
                </a:solidFill>
              </a:rPr>
              <a:t>Opcionális: Ha a kinyomtatott</a:t>
            </a:r>
            <a:r>
              <a:rPr lang="hu">
                <a:solidFill>
                  <a:schemeClr val="dk1"/>
                </a:solidFill>
              </a:rPr>
              <a:t> ábrákat hurkapálcákra erősítik, könnyebben fel lehet mutatni a táblákat.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5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9.jp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6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2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0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4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3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2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jp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7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8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8.jp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5.jpg"/><Relationship Id="rId3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3.png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6.png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1.png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4.png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0.png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4.png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5.png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7.jp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1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7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Relationship Id="rId3" Type="http://schemas.openxmlformats.org/officeDocument/2006/relationships/image" Target="../media/image4.png"/><Relationship Id="rId4" Type="http://schemas.openxmlformats.org/officeDocument/2006/relationships/image" Target="../media/image8.jp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8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A Cover Slide">
  <p:cSld name="TITLE_AND_TWO_COLUMNS_2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2"/>
          <p:cNvSpPr txBox="1"/>
          <p:nvPr>
            <p:ph type="title"/>
          </p:nvPr>
        </p:nvSpPr>
        <p:spPr>
          <a:xfrm>
            <a:off x="278675" y="1354900"/>
            <a:ext cx="4935900" cy="320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480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200"/>
            </a:lvl9pPr>
          </a:lstStyle>
          <a:p/>
        </p:txBody>
      </p:sp>
      <p:sp>
        <p:nvSpPr>
          <p:cNvPr id="11" name="Google Shape;11;p32"/>
          <p:cNvSpPr/>
          <p:nvPr/>
        </p:nvSpPr>
        <p:spPr>
          <a:xfrm>
            <a:off x="7439625" y="3367525"/>
            <a:ext cx="1704300" cy="1776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" name="Google Shape;12;p32"/>
          <p:cNvPicPr preferRelativeResize="0"/>
          <p:nvPr/>
        </p:nvPicPr>
        <p:blipFill rotWithShape="1">
          <a:blip r:embed="rId2">
            <a:alphaModFix/>
          </a:blip>
          <a:srcRect b="0" l="9" r="7" t="0"/>
          <a:stretch/>
        </p:blipFill>
        <p:spPr>
          <a:xfrm>
            <a:off x="326300" y="267575"/>
            <a:ext cx="535729" cy="1743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13;p32"/>
          <p:cNvPicPr preferRelativeResize="0"/>
          <p:nvPr/>
        </p:nvPicPr>
        <p:blipFill rotWithShape="1">
          <a:blip r:embed="rId3">
            <a:alphaModFix/>
          </a:blip>
          <a:srcRect b="20709" l="8325" r="20024" t="0"/>
          <a:stretch/>
        </p:blipFill>
        <p:spPr>
          <a:xfrm rot="-4">
            <a:off x="4909125" y="457203"/>
            <a:ext cx="4234877" cy="4686322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32"/>
          <p:cNvSpPr txBox="1"/>
          <p:nvPr/>
        </p:nvSpPr>
        <p:spPr>
          <a:xfrm>
            <a:off x="340396" y="4319266"/>
            <a:ext cx="7809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hu" sz="1200" u="none" cap="none" strike="noStrike">
                <a:solidFill>
                  <a:srgbClr val="000000"/>
                </a:solidFill>
                <a:latin typeface="Google Sans"/>
                <a:ea typeface="Google Sans"/>
                <a:cs typeface="Google Sans"/>
                <a:sym typeface="Google Sans"/>
              </a:rPr>
              <a:t>Legyél az Internet Ásza</a:t>
            </a:r>
            <a:r>
              <a:rPr b="1" i="0" lang="hu" sz="500" u="none" cap="none" strike="noStrike">
                <a:solidFill>
                  <a:srgbClr val="000000"/>
                </a:solidFill>
                <a:latin typeface="Google Sans"/>
                <a:ea typeface="Google Sans"/>
                <a:cs typeface="Google Sans"/>
                <a:sym typeface="Google Sans"/>
              </a:rPr>
              <a:t>▲</a:t>
            </a:r>
            <a:endParaRPr b="1" i="0" sz="1200" u="none" cap="none" strike="noStrike">
              <a:solidFill>
                <a:srgbClr val="000000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Google Shape;53;p4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497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Google Shape;54;p42"/>
          <p:cNvSpPr txBox="1"/>
          <p:nvPr>
            <p:ph type="title"/>
          </p:nvPr>
        </p:nvSpPr>
        <p:spPr>
          <a:xfrm>
            <a:off x="2132850" y="545700"/>
            <a:ext cx="4878300" cy="6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3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Google Shape;56;p4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19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43"/>
          <p:cNvSpPr txBox="1"/>
          <p:nvPr>
            <p:ph type="title"/>
          </p:nvPr>
        </p:nvSpPr>
        <p:spPr>
          <a:xfrm>
            <a:off x="1332550" y="821950"/>
            <a:ext cx="2513700" cy="12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180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8" name="Google Shape;58;p43"/>
          <p:cNvSpPr txBox="1"/>
          <p:nvPr>
            <p:ph idx="2" type="title"/>
          </p:nvPr>
        </p:nvSpPr>
        <p:spPr>
          <a:xfrm>
            <a:off x="5040625" y="1045850"/>
            <a:ext cx="2960400" cy="295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180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9" name="Google Shape;59;p43"/>
          <p:cNvSpPr txBox="1"/>
          <p:nvPr>
            <p:ph idx="1" type="subTitle"/>
          </p:nvPr>
        </p:nvSpPr>
        <p:spPr>
          <a:xfrm>
            <a:off x="348625" y="81925"/>
            <a:ext cx="2349000" cy="2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3">
  <p:cSld name="TITLE_AND_BODY_3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Google Shape;61;p4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19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44"/>
          <p:cNvSpPr txBox="1"/>
          <p:nvPr>
            <p:ph type="title"/>
          </p:nvPr>
        </p:nvSpPr>
        <p:spPr>
          <a:xfrm>
            <a:off x="1332550" y="821950"/>
            <a:ext cx="2513700" cy="12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180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3" name="Google Shape;63;p44"/>
          <p:cNvSpPr txBox="1"/>
          <p:nvPr>
            <p:ph idx="2" type="title"/>
          </p:nvPr>
        </p:nvSpPr>
        <p:spPr>
          <a:xfrm>
            <a:off x="5040625" y="1045850"/>
            <a:ext cx="2960400" cy="295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180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4" name="Google Shape;64;p44"/>
          <p:cNvSpPr txBox="1"/>
          <p:nvPr>
            <p:ph idx="1" type="subTitle"/>
          </p:nvPr>
        </p:nvSpPr>
        <p:spPr>
          <a:xfrm>
            <a:off x="348625" y="81925"/>
            <a:ext cx="2349000" cy="2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2">
  <p:cSld name="TITLE_AND_BODY_2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Google Shape;66;p4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3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45"/>
          <p:cNvSpPr txBox="1"/>
          <p:nvPr/>
        </p:nvSpPr>
        <p:spPr>
          <a:xfrm>
            <a:off x="330650" y="588750"/>
            <a:ext cx="3270600" cy="64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hu" sz="2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Spread</a:t>
            </a:r>
            <a:endParaRPr b="1" i="0" sz="22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hu" sz="2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Positivity</a:t>
            </a:r>
            <a:endParaRPr b="1" i="0" sz="22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45"/>
          <p:cNvSpPr txBox="1"/>
          <p:nvPr/>
        </p:nvSpPr>
        <p:spPr>
          <a:xfrm>
            <a:off x="3370050" y="588750"/>
            <a:ext cx="2403900" cy="64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hu" sz="2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Block Troublemakers</a:t>
            </a:r>
            <a:endParaRPr b="1" i="0" sz="22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Google Shape;69;p45"/>
          <p:cNvSpPr txBox="1"/>
          <p:nvPr/>
        </p:nvSpPr>
        <p:spPr>
          <a:xfrm>
            <a:off x="6027925" y="588750"/>
            <a:ext cx="2513400" cy="64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hu" sz="2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Report Troublemakers</a:t>
            </a:r>
            <a:endParaRPr b="1" i="0" sz="22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Google Shape;70;p45"/>
          <p:cNvSpPr txBox="1"/>
          <p:nvPr>
            <p:ph idx="1" type="subTitle"/>
          </p:nvPr>
        </p:nvSpPr>
        <p:spPr>
          <a:xfrm>
            <a:off x="348625" y="81925"/>
            <a:ext cx="2349000" cy="2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2 2">
  <p:cSld name="TITLE_AND_BODY_2_2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Google Shape;72;p4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3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46"/>
          <p:cNvSpPr txBox="1"/>
          <p:nvPr/>
        </p:nvSpPr>
        <p:spPr>
          <a:xfrm>
            <a:off x="330650" y="588750"/>
            <a:ext cx="3270600" cy="64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hu" sz="2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Spread</a:t>
            </a:r>
            <a:endParaRPr b="1" i="0" sz="22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hu" sz="2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Positivity</a:t>
            </a:r>
            <a:endParaRPr b="1" i="0" sz="22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" name="Google Shape;74;p46"/>
          <p:cNvSpPr txBox="1"/>
          <p:nvPr/>
        </p:nvSpPr>
        <p:spPr>
          <a:xfrm>
            <a:off x="3370050" y="588750"/>
            <a:ext cx="2403900" cy="64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hu" sz="2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Block Troublemakers</a:t>
            </a:r>
            <a:endParaRPr b="1" i="0" sz="22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Google Shape;75;p46"/>
          <p:cNvSpPr txBox="1"/>
          <p:nvPr/>
        </p:nvSpPr>
        <p:spPr>
          <a:xfrm>
            <a:off x="6027925" y="588750"/>
            <a:ext cx="2513400" cy="64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hu" sz="2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Report Troublemakers</a:t>
            </a:r>
            <a:endParaRPr b="1" i="0" sz="22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p46"/>
          <p:cNvSpPr txBox="1"/>
          <p:nvPr>
            <p:ph idx="1" type="subTitle"/>
          </p:nvPr>
        </p:nvSpPr>
        <p:spPr>
          <a:xfrm>
            <a:off x="348625" y="81925"/>
            <a:ext cx="2349000" cy="2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2 1">
  <p:cSld name="TITLE_AND_BODY_2_1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4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3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47"/>
          <p:cNvSpPr txBox="1"/>
          <p:nvPr/>
        </p:nvSpPr>
        <p:spPr>
          <a:xfrm>
            <a:off x="330650" y="588750"/>
            <a:ext cx="3270600" cy="64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hu" sz="2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Spread</a:t>
            </a:r>
            <a:endParaRPr b="1" i="0" sz="22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hu" sz="2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Positivity</a:t>
            </a:r>
            <a:endParaRPr b="1" i="0" sz="22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47"/>
          <p:cNvSpPr txBox="1"/>
          <p:nvPr/>
        </p:nvSpPr>
        <p:spPr>
          <a:xfrm>
            <a:off x="3370050" y="588750"/>
            <a:ext cx="2403900" cy="64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hu" sz="2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Block Troublemakers</a:t>
            </a:r>
            <a:endParaRPr b="1" i="0" sz="22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p47"/>
          <p:cNvSpPr txBox="1"/>
          <p:nvPr/>
        </p:nvSpPr>
        <p:spPr>
          <a:xfrm>
            <a:off x="6027925" y="588750"/>
            <a:ext cx="2513400" cy="64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hu" sz="2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Report Troublemakers</a:t>
            </a:r>
            <a:endParaRPr b="1" i="0" sz="22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Google Shape;82;p47"/>
          <p:cNvSpPr txBox="1"/>
          <p:nvPr>
            <p:ph idx="1" type="subTitle"/>
          </p:nvPr>
        </p:nvSpPr>
        <p:spPr>
          <a:xfrm>
            <a:off x="348625" y="81925"/>
            <a:ext cx="2349000" cy="2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2 1 1">
  <p:cSld name="TITLE_AND_BODY_2_1_1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4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3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48"/>
          <p:cNvSpPr txBox="1"/>
          <p:nvPr/>
        </p:nvSpPr>
        <p:spPr>
          <a:xfrm>
            <a:off x="330650" y="588750"/>
            <a:ext cx="3270600" cy="64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hu" sz="2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Spread</a:t>
            </a:r>
            <a:endParaRPr b="1" i="0" sz="22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hu" sz="2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Positivity</a:t>
            </a:r>
            <a:endParaRPr b="1" i="0" sz="22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p48"/>
          <p:cNvSpPr txBox="1"/>
          <p:nvPr/>
        </p:nvSpPr>
        <p:spPr>
          <a:xfrm>
            <a:off x="3370050" y="588750"/>
            <a:ext cx="2403900" cy="64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hu" sz="2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Block Troublemakers</a:t>
            </a:r>
            <a:endParaRPr b="1" i="0" sz="22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Google Shape;87;p48"/>
          <p:cNvSpPr txBox="1"/>
          <p:nvPr/>
        </p:nvSpPr>
        <p:spPr>
          <a:xfrm>
            <a:off x="6027925" y="588750"/>
            <a:ext cx="2513400" cy="64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hu" sz="2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Report Troublemakers</a:t>
            </a:r>
            <a:endParaRPr b="1" i="0" sz="22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Google Shape;88;p48"/>
          <p:cNvSpPr txBox="1"/>
          <p:nvPr>
            <p:ph idx="1" type="subTitle"/>
          </p:nvPr>
        </p:nvSpPr>
        <p:spPr>
          <a:xfrm>
            <a:off x="348625" y="81925"/>
            <a:ext cx="2349000" cy="2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_AND_BODY_1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Google Shape;90;p4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19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49"/>
          <p:cNvSpPr txBox="1"/>
          <p:nvPr>
            <p:ph type="title"/>
          </p:nvPr>
        </p:nvSpPr>
        <p:spPr>
          <a:xfrm>
            <a:off x="2212650" y="633350"/>
            <a:ext cx="4718700" cy="55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1800">
                <a:solidFill>
                  <a:srgbClr val="2B4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 1">
  <p:cSld name="TITLE_AND_BODY_1_1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Google Shape;93;p5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19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50"/>
          <p:cNvSpPr txBox="1"/>
          <p:nvPr>
            <p:ph type="title"/>
          </p:nvPr>
        </p:nvSpPr>
        <p:spPr>
          <a:xfrm>
            <a:off x="1921375" y="416325"/>
            <a:ext cx="2493600" cy="146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1800">
                <a:solidFill>
                  <a:srgbClr val="2B4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 1 2">
  <p:cSld name="TITLE_AND_BODY_1_1_2"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Google Shape;96;p5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19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51"/>
          <p:cNvSpPr txBox="1"/>
          <p:nvPr>
            <p:ph type="title"/>
          </p:nvPr>
        </p:nvSpPr>
        <p:spPr>
          <a:xfrm>
            <a:off x="2966550" y="650475"/>
            <a:ext cx="2882100" cy="11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1800">
                <a:solidFill>
                  <a:srgbClr val="2B4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3"/>
          <p:cNvSpPr txBox="1"/>
          <p:nvPr>
            <p:ph type="title"/>
          </p:nvPr>
        </p:nvSpPr>
        <p:spPr>
          <a:xfrm>
            <a:off x="1271100" y="1354900"/>
            <a:ext cx="6462000" cy="320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240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7" name="Google Shape;17;p33"/>
          <p:cNvSpPr/>
          <p:nvPr/>
        </p:nvSpPr>
        <p:spPr>
          <a:xfrm>
            <a:off x="7439625" y="3367525"/>
            <a:ext cx="1704300" cy="1776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" name="Google Shape;18;p3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195791" y="652511"/>
            <a:ext cx="752400" cy="752400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33"/>
          <p:cNvSpPr txBox="1"/>
          <p:nvPr/>
        </p:nvSpPr>
        <p:spPr>
          <a:xfrm>
            <a:off x="340396" y="4319266"/>
            <a:ext cx="7809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hu" sz="1200" u="none" cap="none" strike="noStrike">
                <a:solidFill>
                  <a:srgbClr val="000000"/>
                </a:solidFill>
                <a:latin typeface="Google Sans"/>
                <a:ea typeface="Google Sans"/>
                <a:cs typeface="Google Sans"/>
                <a:sym typeface="Google Sans"/>
              </a:rPr>
              <a:t>Legyél az Internet Ásza</a:t>
            </a:r>
            <a:r>
              <a:rPr b="1" i="0" lang="hu" sz="500" u="none" cap="none" strike="noStrike">
                <a:solidFill>
                  <a:srgbClr val="000000"/>
                </a:solidFill>
                <a:latin typeface="Google Sans"/>
                <a:ea typeface="Google Sans"/>
                <a:cs typeface="Google Sans"/>
                <a:sym typeface="Google Sans"/>
              </a:rPr>
              <a:t>▲</a:t>
            </a:r>
            <a:endParaRPr b="1" i="0" sz="1200" u="none" cap="none" strike="noStrike">
              <a:solidFill>
                <a:srgbClr val="000000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 1 1">
  <p:cSld name="TITLE_AND_BODY_1_1_1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Google Shape;99;p5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19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p52"/>
          <p:cNvSpPr txBox="1"/>
          <p:nvPr>
            <p:ph type="title"/>
          </p:nvPr>
        </p:nvSpPr>
        <p:spPr>
          <a:xfrm>
            <a:off x="2212650" y="633350"/>
            <a:ext cx="4718700" cy="55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1800">
                <a:solidFill>
                  <a:srgbClr val="2B4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 1 1 1">
  <p:cSld name="TITLE_AND_BODY_1_1_1_1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Google Shape;102;p5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19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53"/>
          <p:cNvSpPr/>
          <p:nvPr/>
        </p:nvSpPr>
        <p:spPr>
          <a:xfrm>
            <a:off x="4427363" y="1310725"/>
            <a:ext cx="3136800" cy="1120800"/>
          </a:xfrm>
          <a:prstGeom prst="roundRect">
            <a:avLst>
              <a:gd fmla="val 11149" name="adj"/>
            </a:avLst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" name="Google Shape;104;p53"/>
          <p:cNvSpPr txBox="1"/>
          <p:nvPr>
            <p:ph type="title"/>
          </p:nvPr>
        </p:nvSpPr>
        <p:spPr>
          <a:xfrm>
            <a:off x="4427375" y="1591825"/>
            <a:ext cx="3136800" cy="55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180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pic>
        <p:nvPicPr>
          <p:cNvPr id="105" name="Google Shape;105;p53"/>
          <p:cNvPicPr preferRelativeResize="0"/>
          <p:nvPr/>
        </p:nvPicPr>
        <p:blipFill rotWithShape="1">
          <a:blip r:embed="rId3">
            <a:alphaModFix/>
          </a:blip>
          <a:srcRect b="0" l="25797" r="33444" t="0"/>
          <a:stretch/>
        </p:blipFill>
        <p:spPr>
          <a:xfrm>
            <a:off x="1899550" y="707317"/>
            <a:ext cx="3136800" cy="432943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p53"/>
          <p:cNvPicPr preferRelativeResize="0"/>
          <p:nvPr/>
        </p:nvPicPr>
        <p:blipFill rotWithShape="1">
          <a:blip r:embed="rId4">
            <a:alphaModFix/>
          </a:blip>
          <a:srcRect b="0" l="26034" r="27874" t="0"/>
          <a:stretch/>
        </p:blipFill>
        <p:spPr>
          <a:xfrm>
            <a:off x="3023975" y="123150"/>
            <a:ext cx="1203398" cy="14686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Google Shape;108;p5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05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54"/>
          <p:cNvSpPr txBox="1"/>
          <p:nvPr>
            <p:ph type="title"/>
          </p:nvPr>
        </p:nvSpPr>
        <p:spPr>
          <a:xfrm>
            <a:off x="1271100" y="1354900"/>
            <a:ext cx="6462000" cy="320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240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0" name="Google Shape;110;p54"/>
          <p:cNvSpPr/>
          <p:nvPr/>
        </p:nvSpPr>
        <p:spPr>
          <a:xfrm>
            <a:off x="7439625" y="3367525"/>
            <a:ext cx="1704300" cy="1776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1">
  <p:cSld name="TITLE_AND_TWO_COLUMNS_1"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" name="Google Shape;112;p5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05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55"/>
          <p:cNvSpPr txBox="1"/>
          <p:nvPr>
            <p:ph type="title"/>
          </p:nvPr>
        </p:nvSpPr>
        <p:spPr>
          <a:xfrm>
            <a:off x="1271100" y="1354900"/>
            <a:ext cx="6462000" cy="320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240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4" name="Google Shape;114;p55"/>
          <p:cNvSpPr/>
          <p:nvPr/>
        </p:nvSpPr>
        <p:spPr>
          <a:xfrm>
            <a:off x="7439625" y="3367525"/>
            <a:ext cx="1704300" cy="1776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1 2">
  <p:cSld name="TITLE_AND_TWO_COLUMNS_1_2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" name="Google Shape;116;p5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05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p56"/>
          <p:cNvSpPr txBox="1"/>
          <p:nvPr>
            <p:ph type="title"/>
          </p:nvPr>
        </p:nvSpPr>
        <p:spPr>
          <a:xfrm>
            <a:off x="1271100" y="1354900"/>
            <a:ext cx="6462000" cy="320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240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8" name="Google Shape;118;p56"/>
          <p:cNvSpPr/>
          <p:nvPr/>
        </p:nvSpPr>
        <p:spPr>
          <a:xfrm>
            <a:off x="7439625" y="3367525"/>
            <a:ext cx="1704300" cy="1776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1 1">
  <p:cSld name="TITLE_AND_TWO_COLUMNS_1_1"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Google Shape;120;p5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05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57"/>
          <p:cNvSpPr txBox="1"/>
          <p:nvPr>
            <p:ph type="title"/>
          </p:nvPr>
        </p:nvSpPr>
        <p:spPr>
          <a:xfrm>
            <a:off x="1271100" y="1354900"/>
            <a:ext cx="6462000" cy="320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240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22" name="Google Shape;122;p57"/>
          <p:cNvSpPr/>
          <p:nvPr/>
        </p:nvSpPr>
        <p:spPr>
          <a:xfrm>
            <a:off x="7439625" y="3367525"/>
            <a:ext cx="1704300" cy="1776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1 1 1">
  <p:cSld name="TITLE_AND_TWO_COLUMNS_1_1_1"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Google Shape;124;p5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05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58"/>
          <p:cNvSpPr txBox="1"/>
          <p:nvPr>
            <p:ph type="title"/>
          </p:nvPr>
        </p:nvSpPr>
        <p:spPr>
          <a:xfrm>
            <a:off x="1271100" y="1354900"/>
            <a:ext cx="6462000" cy="320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240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26" name="Google Shape;126;p58"/>
          <p:cNvSpPr/>
          <p:nvPr/>
        </p:nvSpPr>
        <p:spPr>
          <a:xfrm>
            <a:off x="7439625" y="3367525"/>
            <a:ext cx="1704300" cy="1776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1 1 1 1">
  <p:cSld name="TITLE_AND_TWO_COLUMNS_1_1_1_1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Google Shape;128;p5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05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p59"/>
          <p:cNvSpPr txBox="1"/>
          <p:nvPr>
            <p:ph type="title"/>
          </p:nvPr>
        </p:nvSpPr>
        <p:spPr>
          <a:xfrm>
            <a:off x="1271100" y="1354900"/>
            <a:ext cx="6462000" cy="320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240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30" name="Google Shape;130;p59"/>
          <p:cNvSpPr/>
          <p:nvPr/>
        </p:nvSpPr>
        <p:spPr>
          <a:xfrm>
            <a:off x="7439625" y="3367525"/>
            <a:ext cx="1704300" cy="1776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1 1 1 1 1">
  <p:cSld name="TITLE_AND_TWO_COLUMNS_1_1_1_1_1"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Google Shape;132;p6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05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60"/>
          <p:cNvSpPr txBox="1"/>
          <p:nvPr>
            <p:ph type="title"/>
          </p:nvPr>
        </p:nvSpPr>
        <p:spPr>
          <a:xfrm>
            <a:off x="1271100" y="1354900"/>
            <a:ext cx="6462000" cy="320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240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34" name="Google Shape;134;p60"/>
          <p:cNvSpPr/>
          <p:nvPr/>
        </p:nvSpPr>
        <p:spPr>
          <a:xfrm>
            <a:off x="7439625" y="3367525"/>
            <a:ext cx="1704300" cy="1776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6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u"/>
              <a:t>‹#›</a:t>
            </a:fld>
            <a:endParaRPr/>
          </a:p>
        </p:txBody>
      </p:sp>
      <p:pic>
        <p:nvPicPr>
          <p:cNvPr id="137" name="Google Shape;137;p6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4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1 2">
  <p:cSld name="TITLE_AND_TWO_COLUMNS_1_2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34"/>
          <p:cNvSpPr txBox="1"/>
          <p:nvPr>
            <p:ph type="title"/>
          </p:nvPr>
        </p:nvSpPr>
        <p:spPr>
          <a:xfrm>
            <a:off x="1271100" y="1354900"/>
            <a:ext cx="6462000" cy="320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Google Sans"/>
              <a:buNone/>
              <a:defRPr b="1" sz="2400">
                <a:latin typeface="Google Sans"/>
                <a:ea typeface="Google Sans"/>
                <a:cs typeface="Google Sans"/>
                <a:sym typeface="Google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34"/>
          <p:cNvSpPr/>
          <p:nvPr/>
        </p:nvSpPr>
        <p:spPr>
          <a:xfrm>
            <a:off x="7439625" y="3367525"/>
            <a:ext cx="1704300" cy="1776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;p34"/>
          <p:cNvSpPr/>
          <p:nvPr/>
        </p:nvSpPr>
        <p:spPr>
          <a:xfrm>
            <a:off x="-26050" y="-35275"/>
            <a:ext cx="9238800" cy="879000"/>
          </a:xfrm>
          <a:prstGeom prst="rect">
            <a:avLst/>
          </a:prstGeom>
          <a:solidFill>
            <a:srgbClr val="FF333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4;p34"/>
          <p:cNvSpPr txBox="1"/>
          <p:nvPr/>
        </p:nvSpPr>
        <p:spPr>
          <a:xfrm>
            <a:off x="287850" y="146343"/>
            <a:ext cx="8568300" cy="6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38100" rtl="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hu" sz="1900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rPr>
              <a:t>Íme néhány tipp, amelyek segítenek megtalálni az adathalász e-maileket:</a:t>
            </a:r>
            <a:endParaRPr b="1" sz="1900">
              <a:solidFill>
                <a:schemeClr val="lt1"/>
              </a:solidFill>
              <a:latin typeface="Google Sans"/>
              <a:ea typeface="Google Sans"/>
              <a:cs typeface="Google Sans"/>
              <a:sym typeface="Google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t/>
            </a:r>
            <a:endParaRPr b="1" sz="3000">
              <a:solidFill>
                <a:schemeClr val="lt1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25" name="Google Shape;25;p34"/>
          <p:cNvSpPr txBox="1"/>
          <p:nvPr/>
        </p:nvSpPr>
        <p:spPr>
          <a:xfrm>
            <a:off x="340396" y="4319266"/>
            <a:ext cx="7809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hu" sz="1200" u="none" cap="none" strike="noStrike">
                <a:solidFill>
                  <a:srgbClr val="000000"/>
                </a:solidFill>
                <a:latin typeface="Google Sans"/>
                <a:ea typeface="Google Sans"/>
                <a:cs typeface="Google Sans"/>
                <a:sym typeface="Google Sans"/>
              </a:rPr>
              <a:t>Legyél az Internet Ásza</a:t>
            </a:r>
            <a:r>
              <a:rPr b="1" i="0" lang="hu" sz="500" u="none" cap="none" strike="noStrike">
                <a:solidFill>
                  <a:srgbClr val="000000"/>
                </a:solidFill>
                <a:latin typeface="Google Sans"/>
                <a:ea typeface="Google Sans"/>
                <a:cs typeface="Google Sans"/>
                <a:sym typeface="Google Sans"/>
              </a:rPr>
              <a:t>▲</a:t>
            </a:r>
            <a:endParaRPr b="1" i="0" sz="1200" u="none" cap="none" strike="noStrike">
              <a:solidFill>
                <a:srgbClr val="000000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1">
  <p:cSld name="BLANK_1"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6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u"/>
              <a:t>‹#›</a:t>
            </a:fld>
            <a:endParaRPr/>
          </a:p>
        </p:txBody>
      </p:sp>
      <p:pic>
        <p:nvPicPr>
          <p:cNvPr id="140" name="Google Shape;140;p6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4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Google Shape;27;p3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497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35"/>
          <p:cNvSpPr txBox="1"/>
          <p:nvPr>
            <p:ph type="title"/>
          </p:nvPr>
        </p:nvSpPr>
        <p:spPr>
          <a:xfrm>
            <a:off x="2132850" y="545700"/>
            <a:ext cx="4878300" cy="6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3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9" name="Google Shape;29;p35"/>
          <p:cNvSpPr txBox="1"/>
          <p:nvPr/>
        </p:nvSpPr>
        <p:spPr>
          <a:xfrm>
            <a:off x="340396" y="4319266"/>
            <a:ext cx="7809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hu" sz="1200" u="none" cap="none" strike="noStrike">
                <a:solidFill>
                  <a:srgbClr val="FFFFFF"/>
                </a:solidFill>
                <a:latin typeface="Google Sans"/>
                <a:ea typeface="Google Sans"/>
                <a:cs typeface="Google Sans"/>
                <a:sym typeface="Google Sans"/>
              </a:rPr>
              <a:t>Legyél az Internet Ásza</a:t>
            </a:r>
            <a:r>
              <a:rPr b="1" i="0" lang="hu" sz="500" u="none" cap="none" strike="noStrike">
                <a:solidFill>
                  <a:srgbClr val="FFFFFF"/>
                </a:solidFill>
                <a:latin typeface="Google Sans"/>
                <a:ea typeface="Google Sans"/>
                <a:cs typeface="Google Sans"/>
                <a:sym typeface="Google Sans"/>
              </a:rPr>
              <a:t>▲</a:t>
            </a:r>
            <a:endParaRPr b="1" i="0" sz="1200" u="none" cap="none" strike="noStrike">
              <a:solidFill>
                <a:srgbClr val="FFFFFF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 1">
  <p:cSld name="TITLE_AND_BODY_1_1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Google Shape;31;p3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19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Google Shape;32;p36"/>
          <p:cNvSpPr txBox="1"/>
          <p:nvPr>
            <p:ph type="title"/>
          </p:nvPr>
        </p:nvSpPr>
        <p:spPr>
          <a:xfrm>
            <a:off x="1921375" y="416325"/>
            <a:ext cx="2493600" cy="146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1800">
                <a:solidFill>
                  <a:srgbClr val="2B4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3" name="Google Shape;33;p36"/>
          <p:cNvSpPr/>
          <p:nvPr/>
        </p:nvSpPr>
        <p:spPr>
          <a:xfrm>
            <a:off x="257300" y="4273675"/>
            <a:ext cx="997500" cy="599700"/>
          </a:xfrm>
          <a:prstGeom prst="rect">
            <a:avLst/>
          </a:prstGeom>
          <a:solidFill>
            <a:srgbClr val="BAACA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" name="Google Shape;34;p36"/>
          <p:cNvSpPr txBox="1"/>
          <p:nvPr/>
        </p:nvSpPr>
        <p:spPr>
          <a:xfrm>
            <a:off x="340400" y="4319275"/>
            <a:ext cx="7551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hu" sz="1200" u="none" cap="none" strike="noStrike">
                <a:solidFill>
                  <a:srgbClr val="FFFFFF"/>
                </a:solidFill>
                <a:latin typeface="Google Sans"/>
                <a:ea typeface="Google Sans"/>
                <a:cs typeface="Google Sans"/>
                <a:sym typeface="Google Sans"/>
              </a:rPr>
              <a:t>Legyél az Internet Ásza</a:t>
            </a:r>
            <a:r>
              <a:rPr b="1" i="0" lang="hu" sz="500" u="none" cap="none" strike="noStrike">
                <a:solidFill>
                  <a:srgbClr val="FFFFFF"/>
                </a:solidFill>
                <a:latin typeface="Google Sans"/>
                <a:ea typeface="Google Sans"/>
                <a:cs typeface="Google Sans"/>
                <a:sym typeface="Google Sans"/>
              </a:rPr>
              <a:t>▲</a:t>
            </a:r>
            <a:endParaRPr b="1" i="0" sz="1200" u="none" cap="none" strike="noStrike">
              <a:solidFill>
                <a:srgbClr val="FFFFFF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1">
  <p:cSld name="BLANK_1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3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u"/>
              <a:t>‹#›</a:t>
            </a:fld>
            <a:endParaRPr/>
          </a:p>
        </p:txBody>
      </p:sp>
      <p:pic>
        <p:nvPicPr>
          <p:cNvPr id="37" name="Google Shape;37;p3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497"/>
          </a:xfrm>
          <a:prstGeom prst="rect">
            <a:avLst/>
          </a:prstGeom>
          <a:noFill/>
          <a:ln>
            <a:noFill/>
          </a:ln>
        </p:spPr>
      </p:pic>
      <p:sp>
        <p:nvSpPr>
          <p:cNvPr id="38" name="Google Shape;38;p37"/>
          <p:cNvSpPr/>
          <p:nvPr/>
        </p:nvSpPr>
        <p:spPr>
          <a:xfrm>
            <a:off x="1321675" y="774775"/>
            <a:ext cx="6510900" cy="3672300"/>
          </a:xfrm>
          <a:prstGeom prst="roundRect">
            <a:avLst>
              <a:gd fmla="val 5328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9" name="Google Shape;39;p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7855" y="4078130"/>
            <a:ext cx="1005050" cy="1005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Google Shape;40;p3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2232"/>
            <a:ext cx="9144003" cy="51390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 1 2">
  <p:cSld name="TITLE_AND_BODY_1_1_2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Google Shape;42;p3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19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Google Shape;43;p38"/>
          <p:cNvSpPr txBox="1"/>
          <p:nvPr>
            <p:ph type="title"/>
          </p:nvPr>
        </p:nvSpPr>
        <p:spPr>
          <a:xfrm>
            <a:off x="2966550" y="650475"/>
            <a:ext cx="2882100" cy="11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1800">
                <a:solidFill>
                  <a:srgbClr val="2B4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Google Shape;49;p4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399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1">
  <p:cSld name="TITLE_1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4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2.xml"/></Relationships>
</file>

<file path=ppt/slideMasters/_rels/slideMaster2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18.xml"/><Relationship Id="rId22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17.xml"/><Relationship Id="rId21" Type="http://schemas.openxmlformats.org/officeDocument/2006/relationships/slideLayout" Target="../slideLayouts/slideLayout28.xml"/><Relationship Id="rId13" Type="http://schemas.openxmlformats.org/officeDocument/2006/relationships/slideLayout" Target="../slideLayouts/slideLayout20.xml"/><Relationship Id="rId24" Type="http://schemas.openxmlformats.org/officeDocument/2006/relationships/theme" Target="../theme/theme3.xml"/><Relationship Id="rId12" Type="http://schemas.openxmlformats.org/officeDocument/2006/relationships/slideLayout" Target="../slideLayouts/slideLayout19.xml"/><Relationship Id="rId23" Type="http://schemas.openxmlformats.org/officeDocument/2006/relationships/slideLayout" Target="../slideLayouts/slideLayout30.xml"/><Relationship Id="rId1" Type="http://schemas.openxmlformats.org/officeDocument/2006/relationships/slideLayout" Target="../slideLayouts/slideLayout8.xml"/><Relationship Id="rId2" Type="http://schemas.openxmlformats.org/officeDocument/2006/relationships/slideLayout" Target="../slideLayouts/slideLayout9.xml"/><Relationship Id="rId3" Type="http://schemas.openxmlformats.org/officeDocument/2006/relationships/slideLayout" Target="../slideLayouts/slideLayout10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1.xml"/><Relationship Id="rId17" Type="http://schemas.openxmlformats.org/officeDocument/2006/relationships/slideLayout" Target="../slideLayouts/slideLayout24.xml"/><Relationship Id="rId16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2.xml"/><Relationship Id="rId19" Type="http://schemas.openxmlformats.org/officeDocument/2006/relationships/slideLayout" Target="../slideLayouts/slideLayout26.xml"/><Relationship Id="rId6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25.xml"/><Relationship Id="rId7" Type="http://schemas.openxmlformats.org/officeDocument/2006/relationships/slideLayout" Target="../slideLayouts/slideLayout14.xml"/><Relationship Id="rId8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3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3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6" name="Google Shape;46;p3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7" name="Google Shape;47;p3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2" r:id="rId16"/>
    <p:sldLayoutId id="2147483673" r:id="rId17"/>
    <p:sldLayoutId id="2147483674" r:id="rId18"/>
    <p:sldLayoutId id="2147483675" r:id="rId19"/>
    <p:sldLayoutId id="2147483676" r:id="rId20"/>
    <p:sldLayoutId id="2147483677" r:id="rId21"/>
    <p:sldLayoutId id="2147483678" r:id="rId22"/>
    <p:sldLayoutId id="2147483679" r:id="rId2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http://beinternetawesome.withgoogle.com" TargetMode="Externa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3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44.png"/><Relationship Id="rId4" Type="http://schemas.openxmlformats.org/officeDocument/2006/relationships/hyperlink" Target="mailto:tagsag@bagolymozik-pelda.hu" TargetMode="Externa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40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46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52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42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46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42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47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46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48.png"/><Relationship Id="rId4" Type="http://schemas.openxmlformats.org/officeDocument/2006/relationships/image" Target="../media/image45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49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46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49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51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43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50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46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50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0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2.png"/><Relationship Id="rId4" Type="http://schemas.openxmlformats.org/officeDocument/2006/relationships/image" Target="../media/image29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5.png"/><Relationship Id="rId4" Type="http://schemas.openxmlformats.org/officeDocument/2006/relationships/image" Target="../media/image29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7.png"/><Relationship Id="rId4" Type="http://schemas.openxmlformats.org/officeDocument/2006/relationships/image" Target="../media/image33.png"/><Relationship Id="rId5" Type="http://schemas.openxmlformats.org/officeDocument/2006/relationships/image" Target="../media/image29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8.png"/><Relationship Id="rId4" Type="http://schemas.openxmlformats.org/officeDocument/2006/relationships/image" Target="../media/image29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6.png"/><Relationship Id="rId4" Type="http://schemas.openxmlformats.org/officeDocument/2006/relationships/image" Target="../media/image29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9.png"/><Relationship Id="rId4" Type="http://schemas.openxmlformats.org/officeDocument/2006/relationships/image" Target="../media/image4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1"/>
          <p:cNvSpPr txBox="1"/>
          <p:nvPr>
            <p:ph type="title"/>
          </p:nvPr>
        </p:nvSpPr>
        <p:spPr>
          <a:xfrm>
            <a:off x="278675" y="1354900"/>
            <a:ext cx="4935900" cy="25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hu">
                <a:solidFill>
                  <a:srgbClr val="434343"/>
                </a:solidFill>
                <a:latin typeface="Google Sans"/>
                <a:ea typeface="Google Sans"/>
                <a:cs typeface="Google Sans"/>
                <a:sym typeface="Google Sans"/>
              </a:rPr>
              <a:t>Ne dőlj be a </a:t>
            </a:r>
            <a:r>
              <a:rPr lang="hu">
                <a:solidFill>
                  <a:srgbClr val="FF3333"/>
                </a:solidFill>
                <a:latin typeface="Google Sans"/>
                <a:ea typeface="Google Sans"/>
                <a:cs typeface="Google Sans"/>
                <a:sym typeface="Google Sans"/>
              </a:rPr>
              <a:t>kamunak!</a:t>
            </a:r>
            <a:endParaRPr>
              <a:solidFill>
                <a:srgbClr val="FF3333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146" name="Google Shape;146;p1">
            <a:hlinkClick r:id="rId3"/>
          </p:cNvPr>
          <p:cNvSpPr txBox="1"/>
          <p:nvPr/>
        </p:nvSpPr>
        <p:spPr>
          <a:xfrm>
            <a:off x="1639948" y="4620625"/>
            <a:ext cx="2361000" cy="26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rPr lang="hu" sz="800">
                <a:solidFill>
                  <a:srgbClr val="434343"/>
                </a:solidFill>
                <a:latin typeface="Google Sans Medium"/>
                <a:ea typeface="Google Sans Medium"/>
                <a:cs typeface="Google Sans Medium"/>
                <a:sym typeface="Google Sans Medium"/>
              </a:rPr>
              <a:t>saferinternet.hu/legyel-az-internet-asza</a:t>
            </a:r>
            <a:endParaRPr b="0" i="0" sz="800" u="none" cap="none" strike="noStrik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10"/>
          <p:cNvSpPr txBox="1"/>
          <p:nvPr>
            <p:ph type="title"/>
          </p:nvPr>
        </p:nvSpPr>
        <p:spPr>
          <a:xfrm>
            <a:off x="2132850" y="396050"/>
            <a:ext cx="4878300" cy="6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u">
                <a:latin typeface="Google Sans"/>
                <a:ea typeface="Google Sans"/>
                <a:cs typeface="Google Sans"/>
                <a:sym typeface="Google Sans"/>
              </a:rPr>
              <a:t>Ez az e-mail valódi </a:t>
            </a:r>
            <a:endParaRPr>
              <a:latin typeface="Google Sans"/>
              <a:ea typeface="Google Sans"/>
              <a:cs typeface="Google Sans"/>
              <a:sym typeface="Google Sans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u">
                <a:latin typeface="Google Sans"/>
                <a:ea typeface="Google Sans"/>
                <a:cs typeface="Google Sans"/>
                <a:sym typeface="Google Sans"/>
              </a:rPr>
              <a:t>vagy kamu?</a:t>
            </a:r>
            <a:endParaRPr>
              <a:latin typeface="Google Sans"/>
              <a:ea typeface="Google Sans"/>
              <a:cs typeface="Google Sans"/>
              <a:sym typeface="Google Sans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</p:txBody>
      </p:sp>
      <p:grpSp>
        <p:nvGrpSpPr>
          <p:cNvPr id="206" name="Google Shape;206;p10"/>
          <p:cNvGrpSpPr/>
          <p:nvPr/>
        </p:nvGrpSpPr>
        <p:grpSpPr>
          <a:xfrm>
            <a:off x="2362225" y="1580361"/>
            <a:ext cx="4419549" cy="3577427"/>
            <a:chOff x="2359700" y="1259263"/>
            <a:chExt cx="4419549" cy="3577427"/>
          </a:xfrm>
        </p:grpSpPr>
        <p:grpSp>
          <p:nvGrpSpPr>
            <p:cNvPr id="207" name="Google Shape;207;p10"/>
            <p:cNvGrpSpPr/>
            <p:nvPr/>
          </p:nvGrpSpPr>
          <p:grpSpPr>
            <a:xfrm>
              <a:off x="2359700" y="1259263"/>
              <a:ext cx="4419549" cy="3577427"/>
              <a:chOff x="2359700" y="1259263"/>
              <a:chExt cx="4419549" cy="3577427"/>
            </a:xfrm>
          </p:grpSpPr>
          <p:grpSp>
            <p:nvGrpSpPr>
              <p:cNvPr id="208" name="Google Shape;208;p10"/>
              <p:cNvGrpSpPr/>
              <p:nvPr/>
            </p:nvGrpSpPr>
            <p:grpSpPr>
              <a:xfrm>
                <a:off x="2359700" y="1259263"/>
                <a:ext cx="4419549" cy="3577427"/>
                <a:chOff x="2359700" y="1259263"/>
                <a:chExt cx="4419549" cy="3577427"/>
              </a:xfrm>
            </p:grpSpPr>
            <p:grpSp>
              <p:nvGrpSpPr>
                <p:cNvPr id="209" name="Google Shape;209;p10"/>
                <p:cNvGrpSpPr/>
                <p:nvPr/>
              </p:nvGrpSpPr>
              <p:grpSpPr>
                <a:xfrm>
                  <a:off x="2359700" y="1259263"/>
                  <a:ext cx="4419549" cy="3577427"/>
                  <a:chOff x="2359700" y="1259263"/>
                  <a:chExt cx="4419549" cy="3577427"/>
                </a:xfrm>
              </p:grpSpPr>
              <p:grpSp>
                <p:nvGrpSpPr>
                  <p:cNvPr id="210" name="Google Shape;210;p10"/>
                  <p:cNvGrpSpPr/>
                  <p:nvPr/>
                </p:nvGrpSpPr>
                <p:grpSpPr>
                  <a:xfrm>
                    <a:off x="2359700" y="1259263"/>
                    <a:ext cx="4419549" cy="3577427"/>
                    <a:chOff x="2359700" y="1259263"/>
                    <a:chExt cx="4419549" cy="3577427"/>
                  </a:xfrm>
                </p:grpSpPr>
                <p:grpSp>
                  <p:nvGrpSpPr>
                    <p:cNvPr id="211" name="Google Shape;211;p10"/>
                    <p:cNvGrpSpPr/>
                    <p:nvPr/>
                  </p:nvGrpSpPr>
                  <p:grpSpPr>
                    <a:xfrm>
                      <a:off x="2359700" y="1259263"/>
                      <a:ext cx="4419549" cy="3577427"/>
                      <a:chOff x="2359700" y="1259263"/>
                      <a:chExt cx="4419549" cy="3577427"/>
                    </a:xfrm>
                  </p:grpSpPr>
                  <p:pic>
                    <p:nvPicPr>
                      <p:cNvPr id="212" name="Google Shape;212;p10"/>
                      <p:cNvPicPr preferRelativeResize="0"/>
                      <p:nvPr/>
                    </p:nvPicPr>
                    <p:blipFill rotWithShape="1">
                      <a:blip r:embed="rId3">
                        <a:alphaModFix/>
                      </a:blip>
                      <a:srcRect b="204" l="0" r="0" t="206"/>
                      <a:stretch/>
                    </p:blipFill>
                    <p:spPr>
                      <a:xfrm>
                        <a:off x="2359700" y="1259263"/>
                        <a:ext cx="4419549" cy="357742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>
                        <a:outerShdw blurRad="142875" rotWithShape="0" algn="bl" dir="5400000" dist="19050">
                          <a:srgbClr val="000000">
                            <a:alpha val="9411"/>
                          </a:srgbClr>
                        </a:outerShdw>
                      </a:effectLst>
                    </p:spPr>
                  </p:pic>
                  <p:sp>
                    <p:nvSpPr>
                      <p:cNvPr id="213" name="Google Shape;213;p10"/>
                      <p:cNvSpPr txBox="1"/>
                      <p:nvPr/>
                    </p:nvSpPr>
                    <p:spPr>
                      <a:xfrm>
                        <a:off x="2535238" y="1651488"/>
                        <a:ext cx="641350" cy="153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txBody>
                      <a:bodyPr anchorCtr="0" anchor="t" bIns="0" lIns="0" spcFirstLastPara="1" rIns="0" wrap="square" tIns="0">
                        <a:spAutoFit/>
                      </a:bodyPr>
                      <a:lstStyle/>
                      <a:p>
                        <a:pPr indent="0" lvl="0" marL="0" marR="0" rtl="0" algn="l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>
                            <a:srgbClr val="000000"/>
                          </a:buClr>
                          <a:buSzPts val="1000"/>
                          <a:buFont typeface="Arial"/>
                          <a:buNone/>
                        </a:pPr>
                        <a:r>
                          <a:rPr b="1" i="0" lang="hu" sz="1000" u="none" cap="none" strike="noStrike">
                            <a:solidFill>
                              <a:srgbClr val="696768"/>
                            </a:solidFill>
                            <a:latin typeface="Google Sans"/>
                            <a:ea typeface="Google Sans"/>
                            <a:cs typeface="Google Sans"/>
                            <a:sym typeface="Google Sans"/>
                          </a:rPr>
                          <a:t>Tárgy:</a:t>
                        </a:r>
                        <a:endParaRPr b="1" i="0" sz="1000" u="none" cap="none" strike="noStrike">
                          <a:solidFill>
                            <a:srgbClr val="696768"/>
                          </a:solidFill>
                          <a:latin typeface="Google Sans"/>
                          <a:ea typeface="Google Sans"/>
                          <a:cs typeface="Google Sans"/>
                          <a:sym typeface="Google Sans"/>
                        </a:endParaRPr>
                      </a:p>
                    </p:txBody>
                  </p:sp>
                </p:grpSp>
                <p:sp>
                  <p:nvSpPr>
                    <p:cNvPr id="214" name="Google Shape;214;p10"/>
                    <p:cNvSpPr txBox="1"/>
                    <p:nvPr/>
                  </p:nvSpPr>
                  <p:spPr>
                    <a:xfrm>
                      <a:off x="2535238" y="1870563"/>
                      <a:ext cx="641350" cy="15388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anchorCtr="0" anchor="t" bIns="0" lIns="0" spcFirstLastPara="1" rIns="0" wrap="square" tIns="0">
                      <a:sp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1" i="0" lang="hu" sz="1000" u="none" cap="none" strike="noStrike">
                          <a:solidFill>
                            <a:srgbClr val="696768"/>
                          </a:solidFill>
                          <a:latin typeface="Google Sans"/>
                          <a:ea typeface="Google Sans"/>
                          <a:cs typeface="Google Sans"/>
                          <a:sym typeface="Google Sans"/>
                        </a:rPr>
                        <a:t>Feladó:</a:t>
                      </a:r>
                      <a:endParaRPr b="1" i="0" sz="1000" u="none" cap="none" strike="noStrike">
                        <a:solidFill>
                          <a:srgbClr val="696768"/>
                        </a:solidFill>
                        <a:latin typeface="Google Sans"/>
                        <a:ea typeface="Google Sans"/>
                        <a:cs typeface="Google Sans"/>
                        <a:sym typeface="Google Sans"/>
                      </a:endParaRPr>
                    </a:p>
                  </p:txBody>
                </p:sp>
              </p:grpSp>
              <p:sp>
                <p:nvSpPr>
                  <p:cNvPr id="215" name="Google Shape;215;p10"/>
                  <p:cNvSpPr txBox="1"/>
                  <p:nvPr/>
                </p:nvSpPr>
                <p:spPr>
                  <a:xfrm>
                    <a:off x="2535238" y="2067914"/>
                    <a:ext cx="641400" cy="3078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0" lIns="0" spcFirstLastPara="1" rIns="0" wrap="square" tIns="0">
                    <a:sp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000"/>
                      <a:buFont typeface="Arial"/>
                      <a:buNone/>
                    </a:pPr>
                    <a:r>
                      <a:rPr b="1" i="0" lang="hu" sz="1000" u="none" cap="none" strike="noStrike">
                        <a:solidFill>
                          <a:srgbClr val="696768"/>
                        </a:solidFill>
                        <a:latin typeface="Google Sans"/>
                        <a:ea typeface="Google Sans"/>
                        <a:cs typeface="Google Sans"/>
                        <a:sym typeface="Google Sans"/>
                      </a:rPr>
                      <a:t>Az üzenet szövege:</a:t>
                    </a:r>
                    <a:endParaRPr b="1" i="0" sz="1000" u="none" cap="none" strike="noStrike">
                      <a:solidFill>
                        <a:srgbClr val="696768"/>
                      </a:solidFill>
                      <a:latin typeface="Google Sans"/>
                      <a:ea typeface="Google Sans"/>
                      <a:cs typeface="Google Sans"/>
                      <a:sym typeface="Google Sans"/>
                    </a:endParaRPr>
                  </a:p>
                </p:txBody>
              </p:sp>
            </p:grpSp>
            <p:sp>
              <p:nvSpPr>
                <p:cNvPr id="216" name="Google Shape;216;p10"/>
                <p:cNvSpPr txBox="1"/>
                <p:nvPr/>
              </p:nvSpPr>
              <p:spPr>
                <a:xfrm>
                  <a:off x="3195637" y="1651876"/>
                  <a:ext cx="3138487" cy="153888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0" lIns="0" spcFirstLastPara="1" rIns="0" wrap="square" tIns="0">
                  <a:sp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000"/>
                    <a:buFont typeface="Arial"/>
                    <a:buNone/>
                  </a:pPr>
                  <a:r>
                    <a:rPr i="0" lang="hu" sz="1000" u="none" cap="none" strike="noStrike">
                      <a:solidFill>
                        <a:srgbClr val="696768"/>
                      </a:solidFill>
                      <a:latin typeface="Google Sans"/>
                      <a:ea typeface="Google Sans"/>
                      <a:cs typeface="Google Sans"/>
                      <a:sym typeface="Google Sans"/>
                    </a:rPr>
                    <a:t>Fontos információ a tagságodról</a:t>
                  </a:r>
                  <a:endParaRPr i="0" sz="1000" u="none" cap="none" strike="noStrike">
                    <a:solidFill>
                      <a:srgbClr val="696768"/>
                    </a:solidFill>
                    <a:latin typeface="Google Sans"/>
                    <a:ea typeface="Google Sans"/>
                    <a:cs typeface="Google Sans"/>
                    <a:sym typeface="Google Sans"/>
                  </a:endParaRPr>
                </a:p>
              </p:txBody>
            </p:sp>
          </p:grpSp>
          <p:sp>
            <p:nvSpPr>
              <p:cNvPr id="217" name="Google Shape;217;p10"/>
              <p:cNvSpPr txBox="1"/>
              <p:nvPr/>
            </p:nvSpPr>
            <p:spPr>
              <a:xfrm>
                <a:off x="3195637" y="1870563"/>
                <a:ext cx="3495600" cy="153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000"/>
                  <a:buFont typeface="Arial"/>
                  <a:buNone/>
                </a:pPr>
                <a:r>
                  <a:rPr i="0" lang="hu" sz="1000" u="none" cap="none" strike="noStrike">
                    <a:solidFill>
                      <a:srgbClr val="696768"/>
                    </a:solidFill>
                    <a:latin typeface="Google Sans"/>
                    <a:ea typeface="Google Sans"/>
                    <a:cs typeface="Google Sans"/>
                    <a:sym typeface="Google Sans"/>
                  </a:rPr>
                  <a:t>Bagoly Mozik&lt;tagsag@bagolymozik-pelda.hu&gt;</a:t>
                </a:r>
                <a:endParaRPr i="0" sz="1000" u="none" cap="none" strike="noStrike">
                  <a:solidFill>
                    <a:srgbClr val="696768"/>
                  </a:solidFill>
                  <a:latin typeface="Google Sans"/>
                  <a:ea typeface="Google Sans"/>
                  <a:cs typeface="Google Sans"/>
                  <a:sym typeface="Google Sans"/>
                </a:endParaRPr>
              </a:p>
            </p:txBody>
          </p:sp>
        </p:grpSp>
        <p:sp>
          <p:nvSpPr>
            <p:cNvPr id="218" name="Google Shape;218;p10"/>
            <p:cNvSpPr txBox="1"/>
            <p:nvPr/>
          </p:nvSpPr>
          <p:spPr>
            <a:xfrm>
              <a:off x="3195637" y="2067590"/>
              <a:ext cx="3138600" cy="261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i="0" lang="hu" sz="1000" u="none" cap="none" strike="noStrike">
                  <a:solidFill>
                    <a:srgbClr val="696768"/>
                  </a:solidFill>
                  <a:latin typeface="Google Sans"/>
                  <a:ea typeface="Google Sans"/>
                  <a:cs typeface="Google Sans"/>
                  <a:sym typeface="Google Sans"/>
                </a:rPr>
                <a:t>Kedves Dániel!</a:t>
              </a:r>
              <a:endParaRPr i="0" sz="1000" u="none" cap="none" strike="noStrike">
                <a:solidFill>
                  <a:srgbClr val="696768"/>
                </a:solidFill>
                <a:latin typeface="Google Sans"/>
                <a:ea typeface="Google Sans"/>
                <a:cs typeface="Google Sans"/>
                <a:sym typeface="Google Sans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i="0" lang="hu" sz="1000" u="none" cap="none" strike="noStrike">
                  <a:solidFill>
                    <a:srgbClr val="696768"/>
                  </a:solidFill>
                  <a:latin typeface="Google Sans"/>
                  <a:ea typeface="Google Sans"/>
                  <a:cs typeface="Google Sans"/>
                  <a:sym typeface="Google Sans"/>
                </a:rPr>
                <a:t>Nagyon köszönjük, hogy megtisztelted a Bagoly Mozik hálózatát azzal, hogy korábban korlátlan tagságot váltottál.</a:t>
              </a:r>
              <a:endParaRPr i="0" sz="1000" u="none" cap="none" strike="noStrike">
                <a:solidFill>
                  <a:srgbClr val="696768"/>
                </a:solidFill>
                <a:latin typeface="Google Sans"/>
                <a:ea typeface="Google Sans"/>
                <a:cs typeface="Google Sans"/>
                <a:sym typeface="Google Sans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i="0" lang="hu" sz="1000" u="none" cap="none" strike="noStrike">
                  <a:solidFill>
                    <a:srgbClr val="696768"/>
                  </a:solidFill>
                  <a:latin typeface="Google Sans"/>
                  <a:ea typeface="Google Sans"/>
                  <a:cs typeface="Google Sans"/>
                  <a:sym typeface="Google Sans"/>
                </a:rPr>
                <a:t>Azért kerestünk most meg, mert a kezdeti 12 hónapos előfizetésed hamarosan lejár. Reméljük, hogy a Bagoly Mozik káprázatos moziélményt tudott neked nyújtani az elmúlt évben. Szeretnénk megjutalmazni hűségedért, ezért csomagodat hamarosan prémium tagságra fogjuk átállítani, ráadásul ez semmilyen további költséggel nem jár számodra!</a:t>
              </a:r>
              <a:endParaRPr i="0" sz="1400" u="none" cap="none" strike="noStrike">
                <a:solidFill>
                  <a:srgbClr val="000000"/>
                </a:solidFill>
                <a:latin typeface="Google Sans"/>
                <a:ea typeface="Google Sans"/>
                <a:cs typeface="Google Sans"/>
                <a:sym typeface="Google Sans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i="0" lang="hu" sz="1000" u="none" cap="none" strike="noStrike">
                  <a:solidFill>
                    <a:srgbClr val="696768"/>
                  </a:solidFill>
                  <a:latin typeface="Google Sans"/>
                  <a:ea typeface="Google Sans"/>
                  <a:cs typeface="Google Sans"/>
                  <a:sym typeface="Google Sans"/>
                </a:rPr>
                <a:t>Arra kérünk, hogy ellenőrizd és szükség esetén frissítsd az adataidat az oldalunkon, hogy a prémium tagság minden előnyét élvezhesd.</a:t>
              </a:r>
              <a:endParaRPr i="0" sz="1000" u="none" cap="none" strike="noStrike">
                <a:solidFill>
                  <a:srgbClr val="696768"/>
                </a:solidFill>
                <a:latin typeface="Google Sans"/>
                <a:ea typeface="Google Sans"/>
                <a:cs typeface="Google Sans"/>
                <a:sym typeface="Google Sans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i="0" lang="hu" sz="1000" u="none" cap="none" strike="noStrike">
                  <a:solidFill>
                    <a:srgbClr val="696768"/>
                  </a:solidFill>
                  <a:latin typeface="Google Sans"/>
                  <a:ea typeface="Google Sans"/>
                  <a:cs typeface="Google Sans"/>
                  <a:sym typeface="Google Sans"/>
                </a:rPr>
                <a:t>A Bagoly Mozik csapata</a:t>
              </a:r>
              <a:endParaRPr i="0" sz="1400" u="none" cap="none" strike="noStrike">
                <a:solidFill>
                  <a:srgbClr val="000000"/>
                </a:solidFill>
                <a:latin typeface="Google Sans"/>
                <a:ea typeface="Google Sans"/>
                <a:cs typeface="Google Sans"/>
                <a:sym typeface="Google Sans"/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3" name="Google Shape;223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70938" y="152400"/>
            <a:ext cx="8602133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12"/>
          <p:cNvSpPr txBox="1"/>
          <p:nvPr>
            <p:ph type="title"/>
          </p:nvPr>
        </p:nvSpPr>
        <p:spPr>
          <a:xfrm>
            <a:off x="2025575" y="396375"/>
            <a:ext cx="2347800" cy="143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hu" sz="1500">
                <a:latin typeface="Google Sans"/>
                <a:ea typeface="Google Sans"/>
                <a:cs typeface="Google Sans"/>
                <a:sym typeface="Google Sans"/>
              </a:rPr>
              <a:t>Ebben az esetben az e-mail valósnak tűnik, az ajánlat hihető, az e-mail pedig nem kér semmilyen személyes adatot.</a:t>
            </a:r>
            <a:endParaRPr sz="1500">
              <a:latin typeface="Google Sans"/>
              <a:ea typeface="Google Sans"/>
              <a:cs typeface="Google Sans"/>
              <a:sym typeface="Google Sans"/>
            </a:endParaRPr>
          </a:p>
        </p:txBody>
      </p:sp>
      <p:grpSp>
        <p:nvGrpSpPr>
          <p:cNvPr id="229" name="Google Shape;229;p12"/>
          <p:cNvGrpSpPr/>
          <p:nvPr/>
        </p:nvGrpSpPr>
        <p:grpSpPr>
          <a:xfrm>
            <a:off x="4681330" y="198783"/>
            <a:ext cx="4025348" cy="4780721"/>
            <a:chOff x="2359700" y="1244975"/>
            <a:chExt cx="4419549" cy="3577427"/>
          </a:xfrm>
        </p:grpSpPr>
        <p:grpSp>
          <p:nvGrpSpPr>
            <p:cNvPr id="230" name="Google Shape;230;p12"/>
            <p:cNvGrpSpPr/>
            <p:nvPr/>
          </p:nvGrpSpPr>
          <p:grpSpPr>
            <a:xfrm>
              <a:off x="2359700" y="1244975"/>
              <a:ext cx="4419549" cy="3577427"/>
              <a:chOff x="2359700" y="1244975"/>
              <a:chExt cx="4419549" cy="3577427"/>
            </a:xfrm>
          </p:grpSpPr>
          <p:grpSp>
            <p:nvGrpSpPr>
              <p:cNvPr id="231" name="Google Shape;231;p12"/>
              <p:cNvGrpSpPr/>
              <p:nvPr/>
            </p:nvGrpSpPr>
            <p:grpSpPr>
              <a:xfrm>
                <a:off x="2359700" y="1244975"/>
                <a:ext cx="4419549" cy="3577427"/>
                <a:chOff x="2359700" y="1244975"/>
                <a:chExt cx="4419549" cy="3577427"/>
              </a:xfrm>
            </p:grpSpPr>
            <p:grpSp>
              <p:nvGrpSpPr>
                <p:cNvPr id="232" name="Google Shape;232;p12"/>
                <p:cNvGrpSpPr/>
                <p:nvPr/>
              </p:nvGrpSpPr>
              <p:grpSpPr>
                <a:xfrm>
                  <a:off x="2359700" y="1244975"/>
                  <a:ext cx="4419549" cy="3577427"/>
                  <a:chOff x="2359700" y="1244975"/>
                  <a:chExt cx="4419549" cy="3577427"/>
                </a:xfrm>
              </p:grpSpPr>
              <p:grpSp>
                <p:nvGrpSpPr>
                  <p:cNvPr id="233" name="Google Shape;233;p12"/>
                  <p:cNvGrpSpPr/>
                  <p:nvPr/>
                </p:nvGrpSpPr>
                <p:grpSpPr>
                  <a:xfrm>
                    <a:off x="2359700" y="1244975"/>
                    <a:ext cx="4419549" cy="3577427"/>
                    <a:chOff x="2359700" y="1244975"/>
                    <a:chExt cx="4419549" cy="3577427"/>
                  </a:xfrm>
                </p:grpSpPr>
                <p:grpSp>
                  <p:nvGrpSpPr>
                    <p:cNvPr id="234" name="Google Shape;234;p12"/>
                    <p:cNvGrpSpPr/>
                    <p:nvPr/>
                  </p:nvGrpSpPr>
                  <p:grpSpPr>
                    <a:xfrm>
                      <a:off x="2359700" y="1244975"/>
                      <a:ext cx="4419549" cy="3577427"/>
                      <a:chOff x="2359700" y="1244975"/>
                      <a:chExt cx="4419549" cy="3577427"/>
                    </a:xfrm>
                  </p:grpSpPr>
                  <p:pic>
                    <p:nvPicPr>
                      <p:cNvPr id="235" name="Google Shape;235;p12"/>
                      <p:cNvPicPr preferRelativeResize="0"/>
                      <p:nvPr/>
                    </p:nvPicPr>
                    <p:blipFill rotWithShape="1">
                      <a:blip r:embed="rId3">
                        <a:alphaModFix/>
                      </a:blip>
                      <a:srcRect b="204" l="0" r="0" t="206"/>
                      <a:stretch/>
                    </p:blipFill>
                    <p:spPr>
                      <a:xfrm>
                        <a:off x="2359700" y="1244975"/>
                        <a:ext cx="4419549" cy="357742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>
                        <a:outerShdw blurRad="142875" rotWithShape="0" algn="bl" dir="5400000" dist="19050">
                          <a:srgbClr val="000000">
                            <a:alpha val="9411"/>
                          </a:srgbClr>
                        </a:outerShdw>
                      </a:effectLst>
                    </p:spPr>
                  </p:pic>
                  <p:sp>
                    <p:nvSpPr>
                      <p:cNvPr id="236" name="Google Shape;236;p12"/>
                      <p:cNvSpPr txBox="1"/>
                      <p:nvPr/>
                    </p:nvSpPr>
                    <p:spPr>
                      <a:xfrm>
                        <a:off x="2535238" y="1651488"/>
                        <a:ext cx="641400" cy="115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txBody>
                      <a:bodyPr anchorCtr="0" anchor="t" bIns="0" lIns="0" spcFirstLastPara="1" rIns="0" wrap="square" tIns="0">
                        <a:spAutoFit/>
                      </a:bodyPr>
                      <a:lstStyle/>
                      <a:p>
                        <a:pPr indent="0" lvl="0" marL="0" marR="0" rtl="0" algn="l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>
                            <a:srgbClr val="000000"/>
                          </a:buClr>
                          <a:buSzPts val="1000"/>
                          <a:buFont typeface="Arial"/>
                          <a:buNone/>
                        </a:pPr>
                        <a:r>
                          <a:rPr b="1" i="0" lang="hu" sz="1000" u="none" cap="none" strike="noStrike">
                            <a:solidFill>
                              <a:srgbClr val="696768"/>
                            </a:solidFill>
                            <a:latin typeface="Google Sans"/>
                            <a:ea typeface="Google Sans"/>
                            <a:cs typeface="Google Sans"/>
                            <a:sym typeface="Google Sans"/>
                          </a:rPr>
                          <a:t>Tárgy:</a:t>
                        </a:r>
                        <a:endParaRPr b="1" i="0" sz="1000" u="none" cap="none" strike="noStrike">
                          <a:solidFill>
                            <a:srgbClr val="696768"/>
                          </a:solidFill>
                          <a:latin typeface="Google Sans"/>
                          <a:ea typeface="Google Sans"/>
                          <a:cs typeface="Google Sans"/>
                          <a:sym typeface="Google Sans"/>
                        </a:endParaRPr>
                      </a:p>
                    </p:txBody>
                  </p:sp>
                </p:grpSp>
                <p:sp>
                  <p:nvSpPr>
                    <p:cNvPr id="237" name="Google Shape;237;p12"/>
                    <p:cNvSpPr txBox="1"/>
                    <p:nvPr/>
                  </p:nvSpPr>
                  <p:spPr>
                    <a:xfrm>
                      <a:off x="2535238" y="1870563"/>
                      <a:ext cx="641400" cy="11520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anchorCtr="0" anchor="t" bIns="0" lIns="0" spcFirstLastPara="1" rIns="0" wrap="square" tIns="0">
                      <a:sp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1" i="0" lang="hu" sz="1000" u="none" cap="none" strike="noStrike">
                          <a:solidFill>
                            <a:srgbClr val="696768"/>
                          </a:solidFill>
                          <a:latin typeface="Google Sans"/>
                          <a:ea typeface="Google Sans"/>
                          <a:cs typeface="Google Sans"/>
                          <a:sym typeface="Google Sans"/>
                        </a:rPr>
                        <a:t>Feladó:</a:t>
                      </a:r>
                      <a:endParaRPr b="1" i="0" sz="1000" u="none" cap="none" strike="noStrike">
                        <a:solidFill>
                          <a:srgbClr val="696768"/>
                        </a:solidFill>
                        <a:latin typeface="Google Sans"/>
                        <a:ea typeface="Google Sans"/>
                        <a:cs typeface="Google Sans"/>
                        <a:sym typeface="Google Sans"/>
                      </a:endParaRPr>
                    </a:p>
                  </p:txBody>
                </p:sp>
              </p:grpSp>
              <p:sp>
                <p:nvSpPr>
                  <p:cNvPr id="238" name="Google Shape;238;p12"/>
                  <p:cNvSpPr txBox="1"/>
                  <p:nvPr/>
                </p:nvSpPr>
                <p:spPr>
                  <a:xfrm>
                    <a:off x="2535240" y="2067905"/>
                    <a:ext cx="660300" cy="2304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0" lIns="0" spcFirstLastPara="1" rIns="0" wrap="square" tIns="0">
                    <a:sp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000"/>
                      <a:buFont typeface="Arial"/>
                      <a:buNone/>
                    </a:pPr>
                    <a:r>
                      <a:rPr b="1" i="0" lang="hu" sz="1000" u="none" cap="none" strike="noStrike">
                        <a:solidFill>
                          <a:srgbClr val="696768"/>
                        </a:solidFill>
                        <a:latin typeface="Google Sans"/>
                        <a:ea typeface="Google Sans"/>
                        <a:cs typeface="Google Sans"/>
                        <a:sym typeface="Google Sans"/>
                      </a:rPr>
                      <a:t>Az üzenet szövege:</a:t>
                    </a:r>
                    <a:endParaRPr b="1" i="0" sz="1000" u="none" cap="none" strike="noStrike">
                      <a:solidFill>
                        <a:srgbClr val="696768"/>
                      </a:solidFill>
                      <a:latin typeface="Google Sans"/>
                      <a:ea typeface="Google Sans"/>
                      <a:cs typeface="Google Sans"/>
                      <a:sym typeface="Google Sans"/>
                    </a:endParaRPr>
                  </a:p>
                </p:txBody>
              </p:sp>
            </p:grpSp>
            <p:sp>
              <p:nvSpPr>
                <p:cNvPr id="239" name="Google Shape;239;p12"/>
                <p:cNvSpPr txBox="1"/>
                <p:nvPr/>
              </p:nvSpPr>
              <p:spPr>
                <a:xfrm>
                  <a:off x="3283582" y="1651483"/>
                  <a:ext cx="3138600" cy="1152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0" lIns="0" spcFirstLastPara="1" rIns="0" wrap="square" tIns="0">
                  <a:sp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000"/>
                    <a:buFont typeface="Arial"/>
                    <a:buNone/>
                  </a:pPr>
                  <a:r>
                    <a:rPr i="0" lang="hu" sz="1000" u="none" cap="none" strike="noStrike">
                      <a:solidFill>
                        <a:srgbClr val="696768"/>
                      </a:solidFill>
                      <a:latin typeface="Google Sans"/>
                      <a:ea typeface="Google Sans"/>
                      <a:cs typeface="Google Sans"/>
                      <a:sym typeface="Google Sans"/>
                    </a:rPr>
                    <a:t>Fontos információ a tagságáról</a:t>
                  </a:r>
                  <a:endParaRPr i="0" sz="1400" u="none" cap="none" strike="noStrike">
                    <a:solidFill>
                      <a:srgbClr val="000000"/>
                    </a:solidFill>
                    <a:latin typeface="Google Sans"/>
                    <a:ea typeface="Google Sans"/>
                    <a:cs typeface="Google Sans"/>
                    <a:sym typeface="Google Sans"/>
                  </a:endParaRPr>
                </a:p>
              </p:txBody>
            </p:sp>
          </p:grpSp>
          <p:sp>
            <p:nvSpPr>
              <p:cNvPr id="240" name="Google Shape;240;p12"/>
              <p:cNvSpPr txBox="1"/>
              <p:nvPr/>
            </p:nvSpPr>
            <p:spPr>
              <a:xfrm>
                <a:off x="3283582" y="1870170"/>
                <a:ext cx="3495600" cy="115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000"/>
                  <a:buFont typeface="Arial"/>
                  <a:buNone/>
                </a:pPr>
                <a:r>
                  <a:rPr i="0" lang="hu" sz="1000" u="none" cap="none" strike="noStrike">
                    <a:solidFill>
                      <a:srgbClr val="696768"/>
                    </a:solidFill>
                    <a:latin typeface="Google Sans"/>
                    <a:ea typeface="Google Sans"/>
                    <a:cs typeface="Google Sans"/>
                    <a:sym typeface="Google Sans"/>
                  </a:rPr>
                  <a:t>Bagoly Mozik&lt;t</a:t>
                </a:r>
                <a:r>
                  <a:rPr i="0" lang="hu" sz="1000" u="sng" cap="none" strike="noStrike">
                    <a:solidFill>
                      <a:srgbClr val="696768"/>
                    </a:solidFill>
                    <a:latin typeface="Google Sans"/>
                    <a:ea typeface="Google Sans"/>
                    <a:cs typeface="Google Sans"/>
                    <a:sym typeface="Google Sans"/>
                    <a:hlinkClick r:id="rId4">
                      <a:extLst>
                        <a:ext uri="{A12FA001-AC4F-418D-AE19-62706E023703}">
                          <ahyp:hlinkClr val="tx"/>
                        </a:ext>
                      </a:extLst>
                    </a:hlinkClick>
                  </a:rPr>
                  <a:t>agsag@bagolymozik-pelda.hu</a:t>
                </a:r>
                <a:r>
                  <a:rPr i="0" lang="hu" sz="1000" u="none" cap="none" strike="noStrike">
                    <a:solidFill>
                      <a:srgbClr val="696768"/>
                    </a:solidFill>
                    <a:latin typeface="Google Sans"/>
                    <a:ea typeface="Google Sans"/>
                    <a:cs typeface="Google Sans"/>
                    <a:sym typeface="Google Sans"/>
                  </a:rPr>
                  <a:t> </a:t>
                </a:r>
                <a:endParaRPr i="0" sz="1000" u="none" cap="none" strike="noStrike">
                  <a:solidFill>
                    <a:srgbClr val="696768"/>
                  </a:solidFill>
                  <a:latin typeface="Google Sans"/>
                  <a:ea typeface="Google Sans"/>
                  <a:cs typeface="Google Sans"/>
                  <a:sym typeface="Google Sans"/>
                </a:endParaRPr>
              </a:p>
            </p:txBody>
          </p:sp>
        </p:grpSp>
        <p:sp>
          <p:nvSpPr>
            <p:cNvPr id="241" name="Google Shape;241;p12"/>
            <p:cNvSpPr txBox="1"/>
            <p:nvPr/>
          </p:nvSpPr>
          <p:spPr>
            <a:xfrm>
              <a:off x="3283592" y="2095137"/>
              <a:ext cx="3057900" cy="2073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i="0" lang="hu" sz="1000" u="none" cap="none" strike="noStrike">
                  <a:solidFill>
                    <a:srgbClr val="696768"/>
                  </a:solidFill>
                  <a:latin typeface="Google Sans"/>
                  <a:ea typeface="Google Sans"/>
                  <a:cs typeface="Google Sans"/>
                  <a:sym typeface="Google Sans"/>
                </a:rPr>
                <a:t>Kedves Dániel!</a:t>
              </a:r>
              <a:endParaRPr i="0" sz="1000" u="none" cap="none" strike="noStrike">
                <a:solidFill>
                  <a:srgbClr val="696768"/>
                </a:solidFill>
                <a:latin typeface="Google Sans"/>
                <a:ea typeface="Google Sans"/>
                <a:cs typeface="Google Sans"/>
                <a:sym typeface="Google Sans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i="0" lang="hu" sz="1000" u="none" cap="none" strike="noStrike">
                  <a:solidFill>
                    <a:srgbClr val="696768"/>
                  </a:solidFill>
                  <a:latin typeface="Google Sans"/>
                  <a:ea typeface="Google Sans"/>
                  <a:cs typeface="Google Sans"/>
                  <a:sym typeface="Google Sans"/>
                </a:rPr>
                <a:t>Nagyon köszönjük, hogy megtisztelted a Bagoly Mozik hálózatát azzal, hogy korábban korlátlan tagságot váltottál.</a:t>
              </a:r>
              <a:endParaRPr i="0" sz="1000" u="none" cap="none" strike="noStrike">
                <a:solidFill>
                  <a:srgbClr val="696768"/>
                </a:solidFill>
                <a:latin typeface="Google Sans"/>
                <a:ea typeface="Google Sans"/>
                <a:cs typeface="Google Sans"/>
                <a:sym typeface="Google Sans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i="0" lang="hu" sz="1000" u="none" cap="none" strike="noStrike">
                  <a:solidFill>
                    <a:srgbClr val="696768"/>
                  </a:solidFill>
                  <a:latin typeface="Google Sans"/>
                  <a:ea typeface="Google Sans"/>
                  <a:cs typeface="Google Sans"/>
                  <a:sym typeface="Google Sans"/>
                </a:rPr>
                <a:t>Azért kerestük most meg, mert a kezdeti 12 hónapos előfizetésed hamarosan lejár. Reméljük, hogy a Bagoly Mozik káprázatos moziélményt tudott neked nyújtani az elmúlt évben. Szeretnénk megjutalmazni hűségedért, ezért csomagodat hamarosan prémium tagságra fogjuk átállítani, ráadásul ez semmilyen további költséggel nem jár számodra!</a:t>
              </a:r>
              <a:endParaRPr i="0" sz="1400" u="none" cap="none" strike="noStrike">
                <a:solidFill>
                  <a:srgbClr val="000000"/>
                </a:solidFill>
                <a:latin typeface="Google Sans"/>
                <a:ea typeface="Google Sans"/>
                <a:cs typeface="Google Sans"/>
                <a:sym typeface="Google Sans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i="0" lang="hu" sz="1000" u="none" cap="none" strike="noStrike">
                  <a:solidFill>
                    <a:srgbClr val="696768"/>
                  </a:solidFill>
                  <a:latin typeface="Google Sans"/>
                  <a:ea typeface="Google Sans"/>
                  <a:cs typeface="Google Sans"/>
                  <a:sym typeface="Google Sans"/>
                </a:rPr>
                <a:t>Arra kérünk, hogy ellenőrizd és szükség esetén frissítss az adataidat az oldalunkon, hogy a prémium tagság minden előnyét élvezhesd.</a:t>
              </a:r>
              <a:endParaRPr i="0" sz="1000" u="none" cap="none" strike="noStrike">
                <a:solidFill>
                  <a:srgbClr val="696768"/>
                </a:solidFill>
                <a:latin typeface="Google Sans"/>
                <a:ea typeface="Google Sans"/>
                <a:cs typeface="Google Sans"/>
                <a:sym typeface="Google Sans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i="0" lang="hu" sz="1000" u="none" cap="none" strike="noStrike">
                  <a:solidFill>
                    <a:srgbClr val="696768"/>
                  </a:solidFill>
                  <a:latin typeface="Google Sans"/>
                  <a:ea typeface="Google Sans"/>
                  <a:cs typeface="Google Sans"/>
                  <a:sym typeface="Google Sans"/>
                </a:rPr>
                <a:t>A Bagoly Mozik csapata</a:t>
              </a:r>
              <a:endParaRPr i="0" sz="1400" u="none" cap="none" strike="noStrike">
                <a:solidFill>
                  <a:srgbClr val="000000"/>
                </a:solidFill>
                <a:latin typeface="Google Sans"/>
                <a:ea typeface="Google Sans"/>
                <a:cs typeface="Google Sans"/>
                <a:sym typeface="Google Sans"/>
              </a:endParaRP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13"/>
          <p:cNvSpPr txBox="1"/>
          <p:nvPr>
            <p:ph type="title"/>
          </p:nvPr>
        </p:nvSpPr>
        <p:spPr>
          <a:xfrm>
            <a:off x="2130313" y="89129"/>
            <a:ext cx="4878300" cy="104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hu">
                <a:latin typeface="Google Sans"/>
                <a:ea typeface="Google Sans"/>
                <a:cs typeface="Google Sans"/>
                <a:sym typeface="Google Sans"/>
              </a:rPr>
              <a:t>Ez az e-mail valódi </a:t>
            </a:r>
            <a:endParaRPr>
              <a:latin typeface="Google Sans"/>
              <a:ea typeface="Google Sans"/>
              <a:cs typeface="Google Sans"/>
              <a:sym typeface="Google Sans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hu">
                <a:latin typeface="Google Sans"/>
                <a:ea typeface="Google Sans"/>
                <a:cs typeface="Google Sans"/>
                <a:sym typeface="Google Sans"/>
              </a:rPr>
              <a:t>vagy kamu?</a:t>
            </a:r>
            <a:endParaRPr>
              <a:latin typeface="Google Sans"/>
              <a:ea typeface="Google Sans"/>
              <a:cs typeface="Google Sans"/>
              <a:sym typeface="Google Sans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</p:txBody>
      </p:sp>
      <p:pic>
        <p:nvPicPr>
          <p:cNvPr id="247" name="Google Shape;247;p13"/>
          <p:cNvPicPr preferRelativeResize="0"/>
          <p:nvPr/>
        </p:nvPicPr>
        <p:blipFill rotWithShape="1">
          <a:blip r:embed="rId3">
            <a:alphaModFix/>
          </a:blip>
          <a:srcRect b="0" l="216" r="215" t="0"/>
          <a:stretch/>
        </p:blipFill>
        <p:spPr>
          <a:xfrm>
            <a:off x="2801975" y="1224600"/>
            <a:ext cx="3534998" cy="3614101"/>
          </a:xfrm>
          <a:prstGeom prst="rect">
            <a:avLst/>
          </a:prstGeom>
          <a:noFill/>
          <a:ln>
            <a:noFill/>
          </a:ln>
          <a:effectLst>
            <a:outerShdw blurRad="142875" rotWithShape="0" algn="bl" dir="5400000" dist="19050">
              <a:srgbClr val="000000">
                <a:alpha val="20000"/>
              </a:srgbClr>
            </a:outerShdw>
          </a:effectLst>
        </p:spPr>
      </p:pic>
      <p:sp>
        <p:nvSpPr>
          <p:cNvPr id="248" name="Google Shape;248;p13"/>
          <p:cNvSpPr txBox="1"/>
          <p:nvPr/>
        </p:nvSpPr>
        <p:spPr>
          <a:xfrm>
            <a:off x="3821736" y="4408813"/>
            <a:ext cx="1495500" cy="2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i="0" lang="hu" sz="800" u="none" cap="none" strike="noStrike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rPr>
              <a:t>Bejelentkezés a fájl megtekintéséhez</a:t>
            </a:r>
            <a:endParaRPr i="0" sz="800" u="none" cap="none" strike="noStrike">
              <a:solidFill>
                <a:schemeClr val="lt1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249" name="Google Shape;249;p13"/>
          <p:cNvSpPr txBox="1"/>
          <p:nvPr/>
        </p:nvSpPr>
        <p:spPr>
          <a:xfrm>
            <a:off x="4278313" y="3275101"/>
            <a:ext cx="1008000" cy="2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1" i="0" lang="hu" sz="800" u="none" cap="none" strike="noStrike">
                <a:solidFill>
                  <a:srgbClr val="696768"/>
                </a:solidFill>
                <a:latin typeface="Google Sans"/>
                <a:ea typeface="Google Sans"/>
                <a:cs typeface="Google Sans"/>
                <a:sym typeface="Google Sans"/>
              </a:rPr>
              <a:t>Netkalandor levelezőrendszer</a:t>
            </a:r>
            <a:endParaRPr b="1" i="0" sz="800" u="none" cap="none" strike="noStrike">
              <a:solidFill>
                <a:srgbClr val="696768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4" name="Google Shape;254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0877" y="132522"/>
            <a:ext cx="8602133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15"/>
          <p:cNvSpPr txBox="1"/>
          <p:nvPr>
            <p:ph type="title"/>
          </p:nvPr>
        </p:nvSpPr>
        <p:spPr>
          <a:xfrm>
            <a:off x="1899600" y="377875"/>
            <a:ext cx="2672400" cy="194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hu" sz="1500">
                <a:latin typeface="Google Sans"/>
                <a:ea typeface="Google Sans"/>
                <a:cs typeface="Google Sans"/>
                <a:sym typeface="Google Sans"/>
              </a:rPr>
              <a:t>Mindig alaposan meg kell nézni az URL-címet. </a:t>
            </a:r>
            <a:endParaRPr sz="1500">
              <a:latin typeface="Google Sans"/>
              <a:ea typeface="Google Sans"/>
              <a:cs typeface="Google Sans"/>
              <a:sym typeface="Google Sans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hu" sz="1500">
                <a:latin typeface="Google Sans"/>
                <a:ea typeface="Google Sans"/>
                <a:cs typeface="Google Sans"/>
                <a:sym typeface="Google Sans"/>
              </a:rPr>
              <a:t>Az URL-nek a „https://” karaktersorral kell kezdődnie, és nem szabad elütéseket tartalmaznia.</a:t>
            </a:r>
            <a:endParaRPr sz="1500">
              <a:latin typeface="Google Sans"/>
              <a:ea typeface="Google Sans"/>
              <a:cs typeface="Google Sans"/>
              <a:sym typeface="Google Sans"/>
            </a:endParaRPr>
          </a:p>
        </p:txBody>
      </p:sp>
      <p:pic>
        <p:nvPicPr>
          <p:cNvPr id="260" name="Google Shape;260;p15"/>
          <p:cNvPicPr preferRelativeResize="0"/>
          <p:nvPr/>
        </p:nvPicPr>
        <p:blipFill rotWithShape="1">
          <a:blip r:embed="rId3">
            <a:alphaModFix/>
          </a:blip>
          <a:srcRect b="485" l="632" r="502" t="485"/>
          <a:stretch/>
        </p:blipFill>
        <p:spPr>
          <a:xfrm>
            <a:off x="5122300" y="764700"/>
            <a:ext cx="3544098" cy="3614101"/>
          </a:xfrm>
          <a:prstGeom prst="rect">
            <a:avLst/>
          </a:prstGeom>
          <a:noFill/>
          <a:ln>
            <a:noFill/>
          </a:ln>
        </p:spPr>
      </p:pic>
      <p:sp>
        <p:nvSpPr>
          <p:cNvPr id="261" name="Google Shape;261;p15"/>
          <p:cNvSpPr/>
          <p:nvPr/>
        </p:nvSpPr>
        <p:spPr>
          <a:xfrm>
            <a:off x="5603925" y="951675"/>
            <a:ext cx="2914200" cy="133200"/>
          </a:xfrm>
          <a:prstGeom prst="rect">
            <a:avLst/>
          </a:prstGeom>
          <a:noFill/>
          <a:ln cap="flat" cmpd="sng" w="19050">
            <a:solidFill>
              <a:srgbClr val="FF3333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2" name="Google Shape;262;p15"/>
          <p:cNvSpPr/>
          <p:nvPr/>
        </p:nvSpPr>
        <p:spPr>
          <a:xfrm>
            <a:off x="5603925" y="951675"/>
            <a:ext cx="2914200" cy="133200"/>
          </a:xfrm>
          <a:prstGeom prst="rect">
            <a:avLst/>
          </a:prstGeom>
          <a:solidFill>
            <a:srgbClr val="FF3333">
              <a:alpha val="44705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16"/>
          <p:cNvSpPr txBox="1"/>
          <p:nvPr>
            <p:ph type="title"/>
          </p:nvPr>
        </p:nvSpPr>
        <p:spPr>
          <a:xfrm>
            <a:off x="2132861" y="145878"/>
            <a:ext cx="4878300" cy="6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hu">
                <a:latin typeface="Google Sans"/>
                <a:ea typeface="Google Sans"/>
                <a:cs typeface="Google Sans"/>
                <a:sym typeface="Google Sans"/>
              </a:rPr>
              <a:t>Ez az e-mail valódi </a:t>
            </a:r>
            <a:endParaRPr>
              <a:latin typeface="Google Sans"/>
              <a:ea typeface="Google Sans"/>
              <a:cs typeface="Google Sans"/>
              <a:sym typeface="Google Sans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hu">
                <a:latin typeface="Google Sans"/>
                <a:ea typeface="Google Sans"/>
                <a:cs typeface="Google Sans"/>
                <a:sym typeface="Google Sans"/>
              </a:rPr>
              <a:t>vagy kamu?</a:t>
            </a:r>
            <a:endParaRPr>
              <a:latin typeface="Google Sans"/>
              <a:ea typeface="Google Sans"/>
              <a:cs typeface="Google Sans"/>
              <a:sym typeface="Google Sans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</p:txBody>
      </p:sp>
      <p:pic>
        <p:nvPicPr>
          <p:cNvPr id="268" name="Google Shape;268;p16"/>
          <p:cNvPicPr preferRelativeResize="0"/>
          <p:nvPr/>
        </p:nvPicPr>
        <p:blipFill rotWithShape="1">
          <a:blip r:embed="rId3">
            <a:alphaModFix/>
          </a:blip>
          <a:srcRect b="1013" l="0" r="0" t="1013"/>
          <a:stretch/>
        </p:blipFill>
        <p:spPr>
          <a:xfrm>
            <a:off x="2665633" y="1224600"/>
            <a:ext cx="3433349" cy="3475248"/>
          </a:xfrm>
          <a:prstGeom prst="rect">
            <a:avLst/>
          </a:prstGeom>
          <a:noFill/>
          <a:ln>
            <a:noFill/>
          </a:ln>
          <a:effectLst>
            <a:outerShdw blurRad="142875" rotWithShape="0" algn="bl" dir="5400000" dist="19050">
              <a:srgbClr val="000000">
                <a:alpha val="9411"/>
              </a:srgbClr>
            </a:outerShdw>
          </a:effectLst>
        </p:spPr>
      </p:pic>
      <p:sp>
        <p:nvSpPr>
          <p:cNvPr id="269" name="Google Shape;269;p16"/>
          <p:cNvSpPr txBox="1"/>
          <p:nvPr/>
        </p:nvSpPr>
        <p:spPr>
          <a:xfrm>
            <a:off x="2906713" y="1562420"/>
            <a:ext cx="517525" cy="12311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1" i="0" lang="hu" sz="800" u="none" cap="none" strike="noStrike">
                <a:solidFill>
                  <a:srgbClr val="696768"/>
                </a:solidFill>
                <a:latin typeface="Google Sans"/>
                <a:ea typeface="Google Sans"/>
                <a:cs typeface="Google Sans"/>
                <a:sym typeface="Google Sans"/>
              </a:rPr>
              <a:t>Tárgy:</a:t>
            </a:r>
            <a:endParaRPr b="1" i="0" sz="800" u="none" cap="none" strike="noStrike">
              <a:solidFill>
                <a:srgbClr val="696768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270" name="Google Shape;270;p16"/>
          <p:cNvSpPr txBox="1"/>
          <p:nvPr/>
        </p:nvSpPr>
        <p:spPr>
          <a:xfrm>
            <a:off x="3462337" y="1562419"/>
            <a:ext cx="2724151" cy="12311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i="0" lang="hu" sz="800" u="none" cap="none" strike="noStrike">
                <a:solidFill>
                  <a:srgbClr val="696768"/>
                </a:solidFill>
                <a:latin typeface="Google Sans"/>
                <a:ea typeface="Google Sans"/>
                <a:cs typeface="Google Sans"/>
                <a:sym typeface="Google Sans"/>
              </a:rPr>
              <a:t>Nagyszerű Lehetőség kedves barátom</a:t>
            </a:r>
            <a:endParaRPr i="0" sz="1400" u="none" cap="none" strike="noStrike">
              <a:solidFill>
                <a:srgbClr val="000000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271" name="Google Shape;271;p16"/>
          <p:cNvSpPr txBox="1"/>
          <p:nvPr/>
        </p:nvSpPr>
        <p:spPr>
          <a:xfrm>
            <a:off x="2906713" y="1772538"/>
            <a:ext cx="517525" cy="12311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1" i="0" lang="hu" sz="800" u="none" cap="none" strike="noStrike">
                <a:solidFill>
                  <a:srgbClr val="696768"/>
                </a:solidFill>
                <a:latin typeface="Google Sans"/>
                <a:ea typeface="Google Sans"/>
                <a:cs typeface="Google Sans"/>
                <a:sym typeface="Google Sans"/>
              </a:rPr>
              <a:t>Feladó:</a:t>
            </a:r>
            <a:endParaRPr b="1" i="0" sz="800" u="none" cap="none" strike="noStrike">
              <a:solidFill>
                <a:srgbClr val="696768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272" name="Google Shape;272;p16"/>
          <p:cNvSpPr txBox="1"/>
          <p:nvPr/>
        </p:nvSpPr>
        <p:spPr>
          <a:xfrm>
            <a:off x="3462337" y="1770277"/>
            <a:ext cx="2724151" cy="12311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i="0" lang="hu" sz="800" u="none" cap="none" strike="noStrike">
                <a:solidFill>
                  <a:srgbClr val="696768"/>
                </a:solidFill>
                <a:latin typeface="Google Sans"/>
                <a:ea typeface="Google Sans"/>
                <a:cs typeface="Google Sans"/>
                <a:sym typeface="Google Sans"/>
              </a:rPr>
              <a:t>Robin&lt;robin@robin-hood-example.com&gt;</a:t>
            </a:r>
            <a:endParaRPr i="0" sz="1400" u="none" cap="none" strike="noStrike">
              <a:solidFill>
                <a:srgbClr val="000000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273" name="Google Shape;273;p16"/>
          <p:cNvSpPr txBox="1"/>
          <p:nvPr/>
        </p:nvSpPr>
        <p:spPr>
          <a:xfrm>
            <a:off x="2906713" y="1944445"/>
            <a:ext cx="517500" cy="2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1" i="0" lang="hu" sz="800" u="none" cap="none" strike="noStrike">
                <a:solidFill>
                  <a:srgbClr val="696768"/>
                </a:solidFill>
                <a:latin typeface="Google Sans"/>
                <a:ea typeface="Google Sans"/>
                <a:cs typeface="Google Sans"/>
                <a:sym typeface="Google Sans"/>
              </a:rPr>
              <a:t>Az üzenet szövege:</a:t>
            </a:r>
            <a:endParaRPr b="1" i="0" sz="800" u="none" cap="none" strike="noStrike">
              <a:solidFill>
                <a:srgbClr val="696768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274" name="Google Shape;274;p16"/>
          <p:cNvSpPr txBox="1"/>
          <p:nvPr/>
        </p:nvSpPr>
        <p:spPr>
          <a:xfrm>
            <a:off x="3442459" y="1944444"/>
            <a:ext cx="2656500" cy="2524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i="0" lang="hu" sz="800" u="none" cap="none" strike="noStrike">
                <a:solidFill>
                  <a:srgbClr val="696768"/>
                </a:solidFill>
                <a:latin typeface="Google Sans"/>
                <a:ea typeface="Google Sans"/>
                <a:cs typeface="Google Sans"/>
                <a:sym typeface="Google Sans"/>
              </a:rPr>
              <a:t>Kedves barátom.</a:t>
            </a:r>
            <a:endParaRPr i="0" sz="1400" u="none" cap="none" strike="noStrike">
              <a:solidFill>
                <a:srgbClr val="000000"/>
              </a:solidFill>
              <a:latin typeface="Google Sans"/>
              <a:ea typeface="Google Sans"/>
              <a:cs typeface="Google Sans"/>
              <a:sym typeface="Google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i="0" lang="hu" sz="800" u="none" cap="none" strike="noStrike">
                <a:solidFill>
                  <a:srgbClr val="696768"/>
                </a:solidFill>
                <a:latin typeface="Google Sans"/>
                <a:ea typeface="Google Sans"/>
                <a:cs typeface="Google Sans"/>
                <a:sym typeface="Google Sans"/>
              </a:rPr>
              <a:t>A nevem Robin, tanár vagyok és Debrecenben élek. Rengeteg diákot tníok és úgy gondolom, hogy nagy hatással vagyok ezeknek a gyerekeknek az életére. Sajnos a NAV az utóbbi időben túl sok adót vetett ki a bevételeimre. Biztosan te is egyetértesz, hogy a tanároknak nem kellene ennyi adót fizetniük, hiszen eleve keveset keresnek. Hamarosan egy hatalmas összeget fogok örökölni (több mint 100 millió forintot), és nem szeretném, hogy ezt is megkaparintsa az állam.</a:t>
            </a:r>
            <a:endParaRPr i="0" sz="800" u="none" cap="none" strike="noStrike">
              <a:solidFill>
                <a:srgbClr val="696768"/>
              </a:solidFill>
              <a:latin typeface="Google Sans"/>
              <a:ea typeface="Google Sans"/>
              <a:cs typeface="Google Sans"/>
              <a:sym typeface="Google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i="0" lang="hu" sz="800" u="none" cap="none" strike="noStrike">
                <a:solidFill>
                  <a:srgbClr val="696768"/>
                </a:solidFill>
                <a:latin typeface="Google Sans"/>
                <a:ea typeface="Google Sans"/>
                <a:cs typeface="Google Sans"/>
                <a:sym typeface="Google Sans"/>
              </a:rPr>
              <a:t>Mindig jó barátom voltál, ezért szeretném a te számládon tartani ezt a pénzt az adóidőszak végéig. Cserébe felajánlok neked 1 millió forintot. Azt gondolom, hogy ez egy elég jó üzlet, és barátok közt marad. Kérlek, küldd el az összes banki adatodat, hogy ezt a pénzt elhelyezhessem a számládon.</a:t>
            </a:r>
            <a:endParaRPr i="0" sz="1400" u="none" cap="none" strike="noStrike">
              <a:solidFill>
                <a:srgbClr val="000000"/>
              </a:solidFill>
              <a:latin typeface="Google Sans"/>
              <a:ea typeface="Google Sans"/>
              <a:cs typeface="Google Sans"/>
              <a:sym typeface="Google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i="0" lang="hu" sz="800" u="none" cap="none" strike="noStrike">
                <a:solidFill>
                  <a:srgbClr val="696768"/>
                </a:solidFill>
                <a:latin typeface="Google Sans"/>
                <a:ea typeface="Google Sans"/>
                <a:cs typeface="Google Sans"/>
                <a:sym typeface="Google Sans"/>
              </a:rPr>
              <a:t>Örökké jó barátod:</a:t>
            </a:r>
            <a:endParaRPr i="0" sz="1400" u="none" cap="none" strike="noStrike">
              <a:solidFill>
                <a:srgbClr val="000000"/>
              </a:solidFill>
              <a:latin typeface="Google Sans"/>
              <a:ea typeface="Google Sans"/>
              <a:cs typeface="Google Sans"/>
              <a:sym typeface="Google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i="0" lang="hu" sz="800" u="none" cap="none" strike="noStrike">
                <a:solidFill>
                  <a:srgbClr val="696768"/>
                </a:solidFill>
                <a:latin typeface="Google Sans"/>
                <a:ea typeface="Google Sans"/>
                <a:cs typeface="Google Sans"/>
                <a:sym typeface="Google Sans"/>
              </a:rPr>
              <a:t>Varga Robin</a:t>
            </a:r>
            <a:endParaRPr i="0" sz="800" u="none" cap="none" strike="noStrike">
              <a:solidFill>
                <a:srgbClr val="696768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9" name="Google Shape;279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70938" y="152400"/>
            <a:ext cx="8602133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18"/>
          <p:cNvSpPr txBox="1"/>
          <p:nvPr>
            <p:ph type="title"/>
          </p:nvPr>
        </p:nvSpPr>
        <p:spPr>
          <a:xfrm>
            <a:off x="1973342" y="516758"/>
            <a:ext cx="2493600" cy="146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hu" sz="1500">
                <a:latin typeface="Google Sans"/>
                <a:ea typeface="Google Sans"/>
                <a:cs typeface="Google Sans"/>
                <a:sym typeface="Google Sans"/>
              </a:rPr>
              <a:t>Elírások vannak az </a:t>
            </a:r>
            <a:br>
              <a:rPr lang="hu" sz="1500">
                <a:latin typeface="Google Sans"/>
                <a:ea typeface="Google Sans"/>
                <a:cs typeface="Google Sans"/>
                <a:sym typeface="Google Sans"/>
              </a:rPr>
            </a:br>
            <a:r>
              <a:rPr lang="hu" sz="1500">
                <a:latin typeface="Google Sans"/>
                <a:ea typeface="Google Sans"/>
                <a:cs typeface="Google Sans"/>
                <a:sym typeface="Google Sans"/>
              </a:rPr>
              <a:t>e-mailben, a vezetéknév nem egyezik az e-mail címmel, és személyes adatokat kérnek.</a:t>
            </a:r>
            <a:endParaRPr sz="1500"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285" name="Google Shape;285;p18"/>
          <p:cNvSpPr/>
          <p:nvPr/>
        </p:nvSpPr>
        <p:spPr>
          <a:xfrm>
            <a:off x="6455950" y="3761154"/>
            <a:ext cx="376200" cy="114300"/>
          </a:xfrm>
          <a:prstGeom prst="rect">
            <a:avLst/>
          </a:prstGeom>
          <a:noFill/>
          <a:ln cap="flat" cmpd="sng" w="19050">
            <a:solidFill>
              <a:srgbClr val="FF3333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6" name="Google Shape;286;p18"/>
          <p:cNvSpPr/>
          <p:nvPr/>
        </p:nvSpPr>
        <p:spPr>
          <a:xfrm>
            <a:off x="5980983" y="3946892"/>
            <a:ext cx="337800" cy="114300"/>
          </a:xfrm>
          <a:prstGeom prst="rect">
            <a:avLst/>
          </a:prstGeom>
          <a:noFill/>
          <a:ln cap="flat" cmpd="sng" w="19050">
            <a:solidFill>
              <a:srgbClr val="FF3333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7" name="Google Shape;287;p18"/>
          <p:cNvSpPr/>
          <p:nvPr/>
        </p:nvSpPr>
        <p:spPr>
          <a:xfrm>
            <a:off x="5980983" y="3946742"/>
            <a:ext cx="337800" cy="114300"/>
          </a:xfrm>
          <a:prstGeom prst="rect">
            <a:avLst/>
          </a:prstGeom>
          <a:solidFill>
            <a:srgbClr val="FF3333">
              <a:alpha val="44705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8" name="Google Shape;288;p18"/>
          <p:cNvSpPr/>
          <p:nvPr/>
        </p:nvSpPr>
        <p:spPr>
          <a:xfrm>
            <a:off x="6455958" y="3761017"/>
            <a:ext cx="376200" cy="114300"/>
          </a:xfrm>
          <a:prstGeom prst="rect">
            <a:avLst/>
          </a:prstGeom>
          <a:solidFill>
            <a:srgbClr val="FF3333">
              <a:alpha val="44705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89" name="Google Shape;289;p18"/>
          <p:cNvPicPr preferRelativeResize="0"/>
          <p:nvPr/>
        </p:nvPicPr>
        <p:blipFill rotWithShape="1">
          <a:blip r:embed="rId3">
            <a:alphaModFix/>
          </a:blip>
          <a:srcRect b="1013" l="0" r="0" t="1013"/>
          <a:stretch/>
        </p:blipFill>
        <p:spPr>
          <a:xfrm>
            <a:off x="5022223" y="854324"/>
            <a:ext cx="3619853" cy="3596752"/>
          </a:xfrm>
          <a:prstGeom prst="rect">
            <a:avLst/>
          </a:prstGeom>
          <a:noFill/>
          <a:ln>
            <a:noFill/>
          </a:ln>
          <a:effectLst>
            <a:outerShdw blurRad="142875" rotWithShape="0" algn="bl" dir="5400000" dist="19050">
              <a:srgbClr val="000000">
                <a:alpha val="9411"/>
              </a:srgbClr>
            </a:outerShdw>
          </a:effectLst>
        </p:spPr>
      </p:pic>
      <p:sp>
        <p:nvSpPr>
          <p:cNvPr id="290" name="Google Shape;290;p18"/>
          <p:cNvSpPr txBox="1"/>
          <p:nvPr/>
        </p:nvSpPr>
        <p:spPr>
          <a:xfrm>
            <a:off x="5212592" y="1126697"/>
            <a:ext cx="517525" cy="12311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1" i="0" lang="hu" sz="800" u="none" cap="none" strike="noStrike">
                <a:solidFill>
                  <a:srgbClr val="696768"/>
                </a:solidFill>
                <a:latin typeface="Google Sans"/>
                <a:ea typeface="Google Sans"/>
                <a:cs typeface="Google Sans"/>
                <a:sym typeface="Google Sans"/>
              </a:rPr>
              <a:t>Tárgy:</a:t>
            </a:r>
            <a:endParaRPr b="1" i="0" sz="800" u="none" cap="none" strike="noStrike">
              <a:solidFill>
                <a:srgbClr val="696768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291" name="Google Shape;291;p18"/>
          <p:cNvSpPr/>
          <p:nvPr/>
        </p:nvSpPr>
        <p:spPr>
          <a:xfrm>
            <a:off x="5068993" y="1249808"/>
            <a:ext cx="550151" cy="2154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1" i="0" lang="hu" sz="800" u="none" cap="none" strike="noStrike">
                <a:solidFill>
                  <a:srgbClr val="696768"/>
                </a:solidFill>
                <a:latin typeface="Google Sans"/>
                <a:ea typeface="Google Sans"/>
                <a:cs typeface="Google Sans"/>
                <a:sym typeface="Google Sans"/>
              </a:rPr>
              <a:t>Feladó</a:t>
            </a:r>
            <a:r>
              <a:rPr b="1" i="0" lang="hu" sz="800" u="none" cap="none" strike="noStrike">
                <a:solidFill>
                  <a:srgbClr val="696768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2" name="Google Shape;292;p18"/>
          <p:cNvSpPr/>
          <p:nvPr/>
        </p:nvSpPr>
        <p:spPr>
          <a:xfrm>
            <a:off x="5619151" y="1249800"/>
            <a:ext cx="2467800" cy="2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i="0" lang="hu" sz="800" u="none" cap="none" strike="noStrike">
                <a:solidFill>
                  <a:srgbClr val="696768"/>
                </a:solidFill>
                <a:latin typeface="Google Sans"/>
                <a:ea typeface="Google Sans"/>
                <a:cs typeface="Google Sans"/>
                <a:sym typeface="Google Sans"/>
              </a:rPr>
              <a:t>Robin&lt;</a:t>
            </a:r>
            <a:r>
              <a:rPr i="0" lang="hu" sz="800" u="none" cap="none" strike="noStrike">
                <a:solidFill>
                  <a:srgbClr val="FF0000"/>
                </a:solidFill>
                <a:latin typeface="Google Sans"/>
                <a:ea typeface="Google Sans"/>
                <a:cs typeface="Google Sans"/>
                <a:sym typeface="Google Sans"/>
              </a:rPr>
              <a:t>robin@robin-hood-example.com</a:t>
            </a:r>
            <a:r>
              <a:rPr i="0" lang="hu" sz="800" u="none" cap="none" strike="noStrike">
                <a:solidFill>
                  <a:srgbClr val="696768"/>
                </a:solidFill>
                <a:latin typeface="Google Sans"/>
                <a:ea typeface="Google Sans"/>
                <a:cs typeface="Google Sans"/>
                <a:sym typeface="Google Sans"/>
              </a:rPr>
              <a:t>&gt;</a:t>
            </a:r>
            <a:endParaRPr i="0" sz="1400" u="none" cap="none" strike="noStrike">
              <a:solidFill>
                <a:srgbClr val="000000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293" name="Google Shape;293;p18"/>
          <p:cNvSpPr txBox="1"/>
          <p:nvPr/>
        </p:nvSpPr>
        <p:spPr>
          <a:xfrm>
            <a:off x="5101619" y="1483240"/>
            <a:ext cx="517500" cy="2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1" i="0" lang="hu" sz="800" u="none" cap="none" strike="noStrike">
                <a:solidFill>
                  <a:srgbClr val="696768"/>
                </a:solidFill>
                <a:latin typeface="Google Sans"/>
                <a:ea typeface="Google Sans"/>
                <a:cs typeface="Google Sans"/>
                <a:sym typeface="Google Sans"/>
              </a:rPr>
              <a:t>Az üzenet szövege:</a:t>
            </a:r>
            <a:endParaRPr b="1" i="0" sz="800" u="none" cap="none" strike="noStrike">
              <a:solidFill>
                <a:srgbClr val="696768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294" name="Google Shape;294;p18"/>
          <p:cNvSpPr/>
          <p:nvPr/>
        </p:nvSpPr>
        <p:spPr>
          <a:xfrm>
            <a:off x="5619144" y="1509294"/>
            <a:ext cx="2679900" cy="273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i="0" lang="hu" sz="800" u="none" cap="none" strike="noStrike">
                <a:solidFill>
                  <a:srgbClr val="696768"/>
                </a:solidFill>
                <a:latin typeface="Google Sans"/>
                <a:ea typeface="Google Sans"/>
                <a:cs typeface="Google Sans"/>
                <a:sym typeface="Google Sans"/>
              </a:rPr>
              <a:t>Kedves barátom.</a:t>
            </a:r>
            <a:endParaRPr i="0" sz="1400" u="none" cap="none" strike="noStrike">
              <a:solidFill>
                <a:srgbClr val="000000"/>
              </a:solidFill>
              <a:latin typeface="Google Sans"/>
              <a:ea typeface="Google Sans"/>
              <a:cs typeface="Google Sans"/>
              <a:sym typeface="Google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i="0" lang="hu" sz="800" u="none" cap="none" strike="noStrike">
                <a:solidFill>
                  <a:srgbClr val="696768"/>
                </a:solidFill>
                <a:latin typeface="Google Sans"/>
                <a:ea typeface="Google Sans"/>
                <a:cs typeface="Google Sans"/>
                <a:sym typeface="Google Sans"/>
              </a:rPr>
              <a:t>A nevem Robin, tanár vagyok és Debrecenben élek. Rengeteg diákot </a:t>
            </a:r>
            <a:r>
              <a:rPr i="0" lang="hu" sz="800" u="none" cap="none" strike="noStrike">
                <a:solidFill>
                  <a:srgbClr val="FF0000"/>
                </a:solidFill>
                <a:latin typeface="Google Sans"/>
                <a:ea typeface="Google Sans"/>
                <a:cs typeface="Google Sans"/>
                <a:sym typeface="Google Sans"/>
              </a:rPr>
              <a:t>tníok</a:t>
            </a:r>
            <a:r>
              <a:rPr i="0" lang="hu" sz="800" u="none" cap="none" strike="noStrike">
                <a:solidFill>
                  <a:srgbClr val="696768"/>
                </a:solidFill>
                <a:latin typeface="Google Sans"/>
                <a:ea typeface="Google Sans"/>
                <a:cs typeface="Google Sans"/>
                <a:sym typeface="Google Sans"/>
              </a:rPr>
              <a:t> és úgy gondolom, hogy nagy hatással vagyok ezeknek a gyerekeknek az életére. Sajnos a NAV az utóbbi időben túl sok adót vetett ki a bevételeimre. Biztosan te is egyetértesz, hogy a tanároknak nem kellene ennyi adót fizetniük, hiszen eleve keveset keresnek. Hamarosan egy hatalmas összeget fogok örökölni (több mint 100 millió forintot), és nem szeretném, hogy ezt is megkaparintsa az állam.</a:t>
            </a:r>
            <a:endParaRPr i="0" sz="1400" u="none" cap="none" strike="noStrike">
              <a:solidFill>
                <a:srgbClr val="000000"/>
              </a:solidFill>
              <a:latin typeface="Google Sans"/>
              <a:ea typeface="Google Sans"/>
              <a:cs typeface="Google Sans"/>
              <a:sym typeface="Google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i="0" lang="hu" sz="800" u="none" cap="none" strike="noStrike">
                <a:solidFill>
                  <a:srgbClr val="696768"/>
                </a:solidFill>
                <a:latin typeface="Google Sans"/>
                <a:ea typeface="Google Sans"/>
                <a:cs typeface="Google Sans"/>
                <a:sym typeface="Google Sans"/>
              </a:rPr>
              <a:t>Mindig jó barátom voltál, ezért szeretném a te számládon tartani ezt a pénzt az </a:t>
            </a:r>
            <a:r>
              <a:rPr i="0" lang="hu" sz="800" u="none" cap="none" strike="noStrike">
                <a:solidFill>
                  <a:srgbClr val="FF0000"/>
                </a:solidFill>
                <a:latin typeface="Google Sans"/>
                <a:ea typeface="Google Sans"/>
                <a:cs typeface="Google Sans"/>
                <a:sym typeface="Google Sans"/>
              </a:rPr>
              <a:t>adóidőszak végéig</a:t>
            </a:r>
            <a:r>
              <a:rPr i="0" lang="hu" sz="800" u="none" cap="none" strike="noStrike">
                <a:solidFill>
                  <a:srgbClr val="696768"/>
                </a:solidFill>
                <a:latin typeface="Google Sans"/>
                <a:ea typeface="Google Sans"/>
                <a:cs typeface="Google Sans"/>
                <a:sym typeface="Google Sans"/>
              </a:rPr>
              <a:t>. Cserébe felajánlok neked </a:t>
            </a:r>
            <a:r>
              <a:rPr i="0" lang="hu" sz="800" u="none" cap="none" strike="noStrike">
                <a:solidFill>
                  <a:srgbClr val="FF0000"/>
                </a:solidFill>
                <a:latin typeface="Google Sans"/>
                <a:ea typeface="Google Sans"/>
                <a:cs typeface="Google Sans"/>
                <a:sym typeface="Google Sans"/>
              </a:rPr>
              <a:t>1 millió forintot</a:t>
            </a:r>
            <a:r>
              <a:rPr i="0" lang="hu" sz="800" u="none" cap="none" strike="noStrike">
                <a:solidFill>
                  <a:srgbClr val="696768"/>
                </a:solidFill>
                <a:latin typeface="Google Sans"/>
                <a:ea typeface="Google Sans"/>
                <a:cs typeface="Google Sans"/>
                <a:sym typeface="Google Sans"/>
              </a:rPr>
              <a:t>. Azt gondolom, hogy ez egy elég jó üzlet, és barátok közt marad. Kérlek, küldd el az összes banki adatodat, hogy ezt a pénzt elhelyezhessem a számládon.</a:t>
            </a:r>
            <a:endParaRPr i="0" sz="1400" u="none" cap="none" strike="noStrike">
              <a:solidFill>
                <a:srgbClr val="000000"/>
              </a:solidFill>
              <a:latin typeface="Google Sans"/>
              <a:ea typeface="Google Sans"/>
              <a:cs typeface="Google Sans"/>
              <a:sym typeface="Google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i="0" lang="hu" sz="800" u="none" cap="none" strike="noStrike">
                <a:solidFill>
                  <a:srgbClr val="696768"/>
                </a:solidFill>
                <a:latin typeface="Google Sans"/>
                <a:ea typeface="Google Sans"/>
                <a:cs typeface="Google Sans"/>
                <a:sym typeface="Google Sans"/>
              </a:rPr>
              <a:t>Örökké jó barátod:</a:t>
            </a:r>
            <a:endParaRPr i="0" sz="1400" u="none" cap="none" strike="noStrike">
              <a:solidFill>
                <a:srgbClr val="000000"/>
              </a:solidFill>
              <a:latin typeface="Google Sans"/>
              <a:ea typeface="Google Sans"/>
              <a:cs typeface="Google Sans"/>
              <a:sym typeface="Google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i="0" lang="hu" sz="800" u="none" cap="none" strike="noStrike">
                <a:solidFill>
                  <a:srgbClr val="FF0000"/>
                </a:solidFill>
                <a:latin typeface="Google Sans"/>
                <a:ea typeface="Google Sans"/>
                <a:cs typeface="Google Sans"/>
                <a:sym typeface="Google Sans"/>
              </a:rPr>
              <a:t>Varga</a:t>
            </a:r>
            <a:r>
              <a:rPr i="0" lang="hu" sz="800" u="none" cap="none" strike="noStrike">
                <a:solidFill>
                  <a:srgbClr val="696768"/>
                </a:solidFill>
                <a:latin typeface="Google Sans"/>
                <a:ea typeface="Google Sans"/>
                <a:cs typeface="Google Sans"/>
                <a:sym typeface="Google Sans"/>
              </a:rPr>
              <a:t> Robin</a:t>
            </a:r>
            <a:endParaRPr i="0" sz="1400" u="none" cap="none" strike="noStrike">
              <a:solidFill>
                <a:srgbClr val="000000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295" name="Google Shape;295;p18"/>
          <p:cNvSpPr txBox="1"/>
          <p:nvPr/>
        </p:nvSpPr>
        <p:spPr>
          <a:xfrm>
            <a:off x="5730137" y="1126744"/>
            <a:ext cx="27243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i="0" lang="hu" sz="800" u="none" cap="none" strike="noStrike">
                <a:solidFill>
                  <a:srgbClr val="696768"/>
                </a:solidFill>
                <a:latin typeface="Google Sans"/>
                <a:ea typeface="Google Sans"/>
                <a:cs typeface="Google Sans"/>
                <a:sym typeface="Google Sans"/>
              </a:rPr>
              <a:t>Nagyszerű Lehetőség kedves barátom</a:t>
            </a:r>
            <a:endParaRPr i="0" sz="1400" u="none" cap="none" strike="noStrike">
              <a:solidFill>
                <a:srgbClr val="000000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19"/>
          <p:cNvSpPr txBox="1"/>
          <p:nvPr>
            <p:ph type="title"/>
          </p:nvPr>
        </p:nvSpPr>
        <p:spPr>
          <a:xfrm>
            <a:off x="2132861" y="137776"/>
            <a:ext cx="4878300" cy="6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hu">
                <a:latin typeface="Google Sans"/>
                <a:ea typeface="Google Sans"/>
                <a:cs typeface="Google Sans"/>
                <a:sym typeface="Google Sans"/>
              </a:rPr>
              <a:t>Ez az e-mail valódi </a:t>
            </a:r>
            <a:endParaRPr>
              <a:latin typeface="Google Sans"/>
              <a:ea typeface="Google Sans"/>
              <a:cs typeface="Google Sans"/>
              <a:sym typeface="Google Sans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hu">
                <a:latin typeface="Google Sans"/>
                <a:ea typeface="Google Sans"/>
                <a:cs typeface="Google Sans"/>
                <a:sym typeface="Google Sans"/>
              </a:rPr>
              <a:t>vagy kamu?</a:t>
            </a:r>
            <a:endParaRPr>
              <a:latin typeface="Google Sans"/>
              <a:ea typeface="Google Sans"/>
              <a:cs typeface="Google Sans"/>
              <a:sym typeface="Google Sans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</p:txBody>
      </p:sp>
      <p:pic>
        <p:nvPicPr>
          <p:cNvPr id="301" name="Google Shape;301;p19"/>
          <p:cNvPicPr preferRelativeResize="0"/>
          <p:nvPr/>
        </p:nvPicPr>
        <p:blipFill rotWithShape="1">
          <a:blip r:embed="rId3">
            <a:alphaModFix/>
          </a:blip>
          <a:srcRect b="2504" l="0" r="0" t="2505"/>
          <a:stretch/>
        </p:blipFill>
        <p:spPr>
          <a:xfrm>
            <a:off x="2771495" y="1249570"/>
            <a:ext cx="3659782" cy="3756769"/>
          </a:xfrm>
          <a:prstGeom prst="rect">
            <a:avLst/>
          </a:prstGeom>
          <a:noFill/>
          <a:ln>
            <a:noFill/>
          </a:ln>
          <a:effectLst>
            <a:outerShdw blurRad="142875" rotWithShape="0" algn="bl" dir="5400000" dist="9525">
              <a:srgbClr val="000000">
                <a:alpha val="9411"/>
              </a:srgbClr>
            </a:outerShdw>
          </a:effectLst>
        </p:spPr>
      </p:pic>
      <p:sp>
        <p:nvSpPr>
          <p:cNvPr id="302" name="Google Shape;302;p19"/>
          <p:cNvSpPr txBox="1"/>
          <p:nvPr/>
        </p:nvSpPr>
        <p:spPr>
          <a:xfrm>
            <a:off x="3148824" y="1499886"/>
            <a:ext cx="29052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hu" sz="1400" u="none" cap="none" strike="noStrike">
                <a:solidFill>
                  <a:srgbClr val="696768"/>
                </a:solidFill>
                <a:latin typeface="Google Sans"/>
                <a:ea typeface="Google Sans"/>
                <a:cs typeface="Google Sans"/>
                <a:sym typeface="Google Sans"/>
              </a:rPr>
              <a:t>Netkalandor</a:t>
            </a:r>
            <a:r>
              <a:rPr i="0" lang="hu" sz="1400" u="none" cap="none" strike="noStrike">
                <a:solidFill>
                  <a:srgbClr val="696768"/>
                </a:solidFill>
                <a:latin typeface="Google Sans"/>
                <a:ea typeface="Google Sans"/>
                <a:cs typeface="Google Sans"/>
                <a:sym typeface="Google Sans"/>
              </a:rPr>
              <a:t> fiók</a:t>
            </a:r>
            <a:endParaRPr i="0" sz="1400" u="none" cap="none" strike="noStrike">
              <a:solidFill>
                <a:srgbClr val="000000"/>
              </a:solidFill>
              <a:latin typeface="Google Sans"/>
              <a:ea typeface="Google Sans"/>
              <a:cs typeface="Google Sans"/>
              <a:sym typeface="Google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i="0" lang="hu" sz="800" u="none" cap="none" strike="noStrike">
                <a:solidFill>
                  <a:srgbClr val="696768"/>
                </a:solidFill>
                <a:latin typeface="Google Sans"/>
                <a:ea typeface="Google Sans"/>
                <a:cs typeface="Google Sans"/>
                <a:sym typeface="Google Sans"/>
              </a:rPr>
              <a:t>Üdv! Ez valóban Ön?</a:t>
            </a:r>
            <a:endParaRPr i="0" sz="1400" u="none" cap="none" strike="noStrike">
              <a:solidFill>
                <a:srgbClr val="000000"/>
              </a:solidFill>
              <a:latin typeface="Google Sans"/>
              <a:ea typeface="Google Sans"/>
              <a:cs typeface="Google Sans"/>
              <a:sym typeface="Google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i="0" lang="hu" sz="800" u="none" cap="none" strike="noStrike">
                <a:solidFill>
                  <a:srgbClr val="696768"/>
                </a:solidFill>
                <a:latin typeface="Google Sans"/>
                <a:ea typeface="Google Sans"/>
                <a:cs typeface="Google Sans"/>
                <a:sym typeface="Google Sans"/>
              </a:rPr>
              <a:t>Úgy tűnik, egy új helyről jelentkezik be a fiókjába. Hogy megbizonyosodjunk arról, hogy ez tényleg Ön, és nem valaki más próbálja épp feltörni a fiókját, kérjük, végezze el a következő gyors hitelesítési folyamatot. További tudnivalók ezzel a kiegészítő biztonsági intézkedéssel kapcsolatban.</a:t>
            </a:r>
            <a:endParaRPr i="0" sz="1400" u="none" cap="none" strike="noStrike">
              <a:solidFill>
                <a:srgbClr val="000000"/>
              </a:solidFill>
              <a:latin typeface="Google Sans"/>
              <a:ea typeface="Google Sans"/>
              <a:cs typeface="Google Sans"/>
              <a:sym typeface="Google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i="0" lang="hu" sz="800" u="none" cap="none" strike="noStrike">
                <a:solidFill>
                  <a:srgbClr val="696768"/>
                </a:solidFill>
                <a:latin typeface="Google Sans"/>
                <a:ea typeface="Google Sans"/>
                <a:cs typeface="Google Sans"/>
                <a:sym typeface="Google Sans"/>
              </a:rPr>
              <a:t>Válassza ki a hitelesítés módját</a:t>
            </a:r>
            <a:endParaRPr i="0" sz="800" u="none" cap="none" strike="noStrike">
              <a:solidFill>
                <a:srgbClr val="696768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303" name="Google Shape;303;p19"/>
          <p:cNvSpPr txBox="1"/>
          <p:nvPr/>
        </p:nvSpPr>
        <p:spPr>
          <a:xfrm>
            <a:off x="3390900" y="3014208"/>
            <a:ext cx="2538414" cy="12311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i="0" lang="hu" sz="800" u="none" cap="none" strike="noStrike">
                <a:solidFill>
                  <a:srgbClr val="696768"/>
                </a:solidFill>
                <a:latin typeface="Google Sans"/>
                <a:ea typeface="Google Sans"/>
                <a:cs typeface="Google Sans"/>
                <a:sym typeface="Google Sans"/>
              </a:rPr>
              <a:t>Erősítse meg a telefonszámát:</a:t>
            </a:r>
            <a:endParaRPr i="0" sz="800" u="none" cap="none" strike="noStrike">
              <a:solidFill>
                <a:srgbClr val="696768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304" name="Google Shape;304;p19"/>
          <p:cNvSpPr txBox="1"/>
          <p:nvPr/>
        </p:nvSpPr>
        <p:spPr>
          <a:xfrm>
            <a:off x="3452813" y="3214381"/>
            <a:ext cx="1533525" cy="12311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i="1" lang="hu" sz="800" u="none" cap="none" strike="noStrike">
                <a:solidFill>
                  <a:srgbClr val="696768"/>
                </a:solidFill>
                <a:latin typeface="Google Sans"/>
                <a:ea typeface="Google Sans"/>
                <a:cs typeface="Google Sans"/>
                <a:sym typeface="Google Sans"/>
              </a:rPr>
              <a:t>Adja meg a teljes telefonszámát</a:t>
            </a:r>
            <a:endParaRPr i="1" sz="800" u="none" cap="none" strike="noStrike">
              <a:solidFill>
                <a:srgbClr val="696768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305" name="Google Shape;305;p19"/>
          <p:cNvSpPr txBox="1"/>
          <p:nvPr/>
        </p:nvSpPr>
        <p:spPr>
          <a:xfrm>
            <a:off x="3390900" y="3433896"/>
            <a:ext cx="27243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i="0" lang="hu" sz="700" u="none" cap="none" strike="noStrike">
                <a:solidFill>
                  <a:srgbClr val="696768"/>
                </a:solidFill>
                <a:latin typeface="Google Sans"/>
                <a:ea typeface="Google Sans"/>
                <a:cs typeface="Google Sans"/>
                <a:sym typeface="Google Sans"/>
              </a:rPr>
              <a:t>A Netkalandor levelezőrendszer ellenőrzi, hogy a megadott telefonszám megegyezik-e az általunk mentett számmal – nem küldünk Önnek semmilyen üzenetet.</a:t>
            </a:r>
            <a:endParaRPr i="0" sz="1300" u="none" cap="none" strike="noStrike">
              <a:solidFill>
                <a:srgbClr val="000000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306" name="Google Shape;306;p19"/>
          <p:cNvSpPr txBox="1"/>
          <p:nvPr/>
        </p:nvSpPr>
        <p:spPr>
          <a:xfrm>
            <a:off x="3390900" y="3853388"/>
            <a:ext cx="2538414" cy="12311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i="0" lang="hu" sz="800" u="none" cap="none" strike="noStrike">
                <a:solidFill>
                  <a:srgbClr val="696768"/>
                </a:solidFill>
                <a:latin typeface="Google Sans"/>
                <a:ea typeface="Google Sans"/>
                <a:cs typeface="Google Sans"/>
                <a:sym typeface="Google Sans"/>
              </a:rPr>
              <a:t>Másodlagos e-mail címem megerősítése:</a:t>
            </a:r>
            <a:endParaRPr i="0" sz="1400" u="none" cap="none" strike="noStrike">
              <a:solidFill>
                <a:srgbClr val="000000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307" name="Google Shape;307;p19"/>
          <p:cNvSpPr txBox="1"/>
          <p:nvPr/>
        </p:nvSpPr>
        <p:spPr>
          <a:xfrm>
            <a:off x="3452813" y="4053561"/>
            <a:ext cx="1533525" cy="12311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i="1" lang="hu" sz="800" u="none" cap="none" strike="noStrike">
                <a:solidFill>
                  <a:srgbClr val="696768"/>
                </a:solidFill>
                <a:latin typeface="Google Sans"/>
                <a:ea typeface="Google Sans"/>
                <a:cs typeface="Google Sans"/>
                <a:sym typeface="Google Sans"/>
              </a:rPr>
              <a:t>Adja meg a teljes e-mail címét</a:t>
            </a:r>
            <a:endParaRPr i="1" sz="800" u="none" cap="none" strike="noStrike">
              <a:solidFill>
                <a:srgbClr val="696768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308" name="Google Shape;308;p19"/>
          <p:cNvSpPr txBox="1"/>
          <p:nvPr/>
        </p:nvSpPr>
        <p:spPr>
          <a:xfrm>
            <a:off x="3390900" y="4250051"/>
            <a:ext cx="27243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i="0" lang="hu" sz="700" u="none" cap="none" strike="noStrike">
                <a:solidFill>
                  <a:srgbClr val="696768"/>
                </a:solidFill>
                <a:latin typeface="Google Sans"/>
                <a:ea typeface="Google Sans"/>
                <a:cs typeface="Google Sans"/>
                <a:sym typeface="Google Sans"/>
              </a:rPr>
              <a:t>A Netkalandor levelezőrendszer ellenőrzi, hogy a megadott e-mail cím megegyezik-e az általunk mentett címmel – nem küldünk Önnek semmilyen üzenetet.</a:t>
            </a:r>
            <a:endParaRPr i="0" sz="1300" u="none" cap="none" strike="noStrike">
              <a:solidFill>
                <a:srgbClr val="000000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309" name="Google Shape;309;p19"/>
          <p:cNvSpPr txBox="1"/>
          <p:nvPr/>
        </p:nvSpPr>
        <p:spPr>
          <a:xfrm>
            <a:off x="3390900" y="4646520"/>
            <a:ext cx="1109663" cy="12311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i="0" lang="hu" sz="800" u="none" cap="none" strike="noStrike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rPr>
              <a:t>Folytatás</a:t>
            </a:r>
            <a:endParaRPr i="0" sz="800" u="none" cap="none" strike="noStrike">
              <a:solidFill>
                <a:schemeClr val="lt1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"/>
          <p:cNvSpPr txBox="1"/>
          <p:nvPr>
            <p:ph type="title"/>
          </p:nvPr>
        </p:nvSpPr>
        <p:spPr>
          <a:xfrm>
            <a:off x="1480930" y="1956874"/>
            <a:ext cx="6306320" cy="208835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u" sz="2200">
                <a:solidFill>
                  <a:srgbClr val="434343"/>
                </a:solidFill>
                <a:latin typeface="Google Sans"/>
                <a:ea typeface="Google Sans"/>
                <a:cs typeface="Google Sans"/>
                <a:sym typeface="Google Sans"/>
              </a:rPr>
              <a:t>Az adathalászok a bejelentkezési vagy fiókadataidat szeretnék megszerezni úgy, hogy megbízható személynek adják ki magukat e-mailben, szöveges üzenetben vagy más online kommunikáció során.</a:t>
            </a:r>
            <a:endParaRPr sz="2200">
              <a:solidFill>
                <a:srgbClr val="434343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4" name="Google Shape;314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70938" y="152400"/>
            <a:ext cx="8602133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21"/>
          <p:cNvSpPr txBox="1"/>
          <p:nvPr>
            <p:ph type="title"/>
          </p:nvPr>
        </p:nvSpPr>
        <p:spPr>
          <a:xfrm>
            <a:off x="1891450" y="630125"/>
            <a:ext cx="2650500" cy="146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hu" sz="1500">
                <a:latin typeface="Google Sans"/>
                <a:ea typeface="Google Sans"/>
                <a:cs typeface="Google Sans"/>
                <a:sym typeface="Google Sans"/>
              </a:rPr>
              <a:t>Az „s” betű az URL-cím „https://” karaktersorában segít megállapítani, hogy </a:t>
            </a:r>
            <a:endParaRPr sz="1500">
              <a:latin typeface="Google Sans"/>
              <a:ea typeface="Google Sans"/>
              <a:cs typeface="Google Sans"/>
              <a:sym typeface="Google Sans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hu" sz="1500">
                <a:latin typeface="Google Sans"/>
                <a:ea typeface="Google Sans"/>
                <a:cs typeface="Google Sans"/>
                <a:sym typeface="Google Sans"/>
              </a:rPr>
              <a:t>a weboldal biztonságos-e.</a:t>
            </a:r>
            <a:endParaRPr sz="1500">
              <a:latin typeface="Google Sans"/>
              <a:ea typeface="Google Sans"/>
              <a:cs typeface="Google Sans"/>
              <a:sym typeface="Google Sans"/>
            </a:endParaRPr>
          </a:p>
        </p:txBody>
      </p:sp>
      <p:pic>
        <p:nvPicPr>
          <p:cNvPr id="320" name="Google Shape;320;p21"/>
          <p:cNvPicPr preferRelativeResize="0"/>
          <p:nvPr/>
        </p:nvPicPr>
        <p:blipFill rotWithShape="1">
          <a:blip r:embed="rId3">
            <a:alphaModFix/>
          </a:blip>
          <a:srcRect b="4972" l="445" r="533" t="669"/>
          <a:stretch/>
        </p:blipFill>
        <p:spPr>
          <a:xfrm>
            <a:off x="5092000" y="764700"/>
            <a:ext cx="3547152" cy="3614099"/>
          </a:xfrm>
          <a:prstGeom prst="rect">
            <a:avLst/>
          </a:prstGeom>
          <a:noFill/>
          <a:ln>
            <a:noFill/>
          </a:ln>
          <a:effectLst>
            <a:outerShdw blurRad="142875" rotWithShape="0" algn="bl" dir="5400000" dist="9525">
              <a:srgbClr val="000000">
                <a:alpha val="9411"/>
              </a:srgbClr>
            </a:outerShdw>
          </a:effectLst>
        </p:spPr>
      </p:pic>
      <p:sp>
        <p:nvSpPr>
          <p:cNvPr id="321" name="Google Shape;321;p21"/>
          <p:cNvSpPr/>
          <p:nvPr/>
        </p:nvSpPr>
        <p:spPr>
          <a:xfrm>
            <a:off x="5499125" y="894534"/>
            <a:ext cx="1566900" cy="93000"/>
          </a:xfrm>
          <a:prstGeom prst="rect">
            <a:avLst/>
          </a:prstGeom>
          <a:noFill/>
          <a:ln cap="flat" cmpd="sng" w="19050">
            <a:solidFill>
              <a:srgbClr val="FF3333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2" name="Google Shape;322;p21"/>
          <p:cNvSpPr/>
          <p:nvPr/>
        </p:nvSpPr>
        <p:spPr>
          <a:xfrm>
            <a:off x="5499125" y="894525"/>
            <a:ext cx="1566900" cy="93000"/>
          </a:xfrm>
          <a:prstGeom prst="rect">
            <a:avLst/>
          </a:prstGeom>
          <a:solidFill>
            <a:srgbClr val="FF3333">
              <a:alpha val="44705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23" name="Google Shape;323;p2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211202" y="1091811"/>
            <a:ext cx="3170816" cy="32869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22"/>
          <p:cNvSpPr txBox="1"/>
          <p:nvPr>
            <p:ph type="title"/>
          </p:nvPr>
        </p:nvSpPr>
        <p:spPr>
          <a:xfrm>
            <a:off x="2132849" y="267404"/>
            <a:ext cx="4878300" cy="6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hu">
                <a:latin typeface="Google Sans"/>
                <a:ea typeface="Google Sans"/>
                <a:cs typeface="Google Sans"/>
                <a:sym typeface="Google Sans"/>
              </a:rPr>
              <a:t>Ez az URL-cím valódi vagy kamu?</a:t>
            </a:r>
            <a:endParaRPr>
              <a:latin typeface="Google Sans"/>
              <a:ea typeface="Google Sans"/>
              <a:cs typeface="Google Sans"/>
              <a:sym typeface="Google Sans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</p:txBody>
      </p:sp>
      <p:pic>
        <p:nvPicPr>
          <p:cNvPr id="329" name="Google Shape;329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48550" y="1428100"/>
            <a:ext cx="4446899" cy="2834326"/>
          </a:xfrm>
          <a:prstGeom prst="rect">
            <a:avLst/>
          </a:prstGeom>
          <a:noFill/>
          <a:ln>
            <a:noFill/>
          </a:ln>
          <a:effectLst>
            <a:outerShdw blurRad="142875" rotWithShape="0" algn="bl" dir="5400000" dist="9525">
              <a:srgbClr val="000000">
                <a:alpha val="9411"/>
              </a:srgbClr>
            </a:outerShdw>
          </a:effec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3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4" name="Google Shape;334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70938" y="152400"/>
            <a:ext cx="8602133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9" name="Google Shape;339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697100" y="1214950"/>
            <a:ext cx="4446899" cy="2834326"/>
          </a:xfrm>
          <a:prstGeom prst="rect">
            <a:avLst/>
          </a:prstGeom>
          <a:noFill/>
          <a:ln>
            <a:noFill/>
          </a:ln>
          <a:effectLst>
            <a:outerShdw blurRad="142875" rotWithShape="0" algn="bl" dir="5400000" dist="9525">
              <a:srgbClr val="000000">
                <a:alpha val="9411"/>
              </a:srgbClr>
            </a:outerShdw>
          </a:effectLst>
        </p:spPr>
      </p:pic>
      <p:sp>
        <p:nvSpPr>
          <p:cNvPr id="340" name="Google Shape;340;p24"/>
          <p:cNvSpPr txBox="1"/>
          <p:nvPr>
            <p:ph type="title"/>
          </p:nvPr>
        </p:nvSpPr>
        <p:spPr>
          <a:xfrm>
            <a:off x="1850850" y="402350"/>
            <a:ext cx="2699100" cy="161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hu" sz="1500">
                <a:latin typeface="Google Sans"/>
                <a:ea typeface="Google Sans"/>
                <a:cs typeface="Google Sans"/>
                <a:sym typeface="Google Sans"/>
              </a:rPr>
              <a:t>Ne felejtsd el ellenőrizni, hogy van-e elírás az URL-címben. Ez segít megállapítani, hogy hiteles-e a forrás </a:t>
            </a:r>
            <a:endParaRPr sz="1500">
              <a:latin typeface="Google Sans"/>
              <a:ea typeface="Google Sans"/>
              <a:cs typeface="Google Sans"/>
              <a:sym typeface="Google Sans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hu" sz="1500">
                <a:latin typeface="Google Sans"/>
                <a:ea typeface="Google Sans"/>
                <a:cs typeface="Google Sans"/>
                <a:sym typeface="Google Sans"/>
              </a:rPr>
              <a:t>vagy nem.</a:t>
            </a:r>
            <a:endParaRPr sz="1500">
              <a:latin typeface="Google Sans"/>
              <a:ea typeface="Google Sans"/>
              <a:cs typeface="Google Sans"/>
              <a:sym typeface="Google Sans"/>
            </a:endParaRPr>
          </a:p>
        </p:txBody>
      </p:sp>
      <p:grpSp>
        <p:nvGrpSpPr>
          <p:cNvPr id="341" name="Google Shape;341;p24"/>
          <p:cNvGrpSpPr/>
          <p:nvPr/>
        </p:nvGrpSpPr>
        <p:grpSpPr>
          <a:xfrm>
            <a:off x="5495824" y="1388171"/>
            <a:ext cx="409431" cy="121321"/>
            <a:chOff x="5499125" y="894525"/>
            <a:chExt cx="1566900" cy="93009"/>
          </a:xfrm>
        </p:grpSpPr>
        <p:sp>
          <p:nvSpPr>
            <p:cNvPr id="342" name="Google Shape;342;p24"/>
            <p:cNvSpPr/>
            <p:nvPr/>
          </p:nvSpPr>
          <p:spPr>
            <a:xfrm>
              <a:off x="5499125" y="894534"/>
              <a:ext cx="1566900" cy="93000"/>
            </a:xfrm>
            <a:prstGeom prst="rect">
              <a:avLst/>
            </a:prstGeom>
            <a:noFill/>
            <a:ln cap="flat" cmpd="sng" w="19050">
              <a:solidFill>
                <a:srgbClr val="FF3333"/>
              </a:solidFill>
              <a:prstDash val="dash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3" name="Google Shape;343;p24"/>
            <p:cNvSpPr/>
            <p:nvPr/>
          </p:nvSpPr>
          <p:spPr>
            <a:xfrm>
              <a:off x="5499125" y="894525"/>
              <a:ext cx="1566900" cy="93000"/>
            </a:xfrm>
            <a:prstGeom prst="rect">
              <a:avLst/>
            </a:prstGeom>
            <a:solidFill>
              <a:srgbClr val="FF3333">
                <a:alpha val="44705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44" name="Google Shape;344;p24"/>
          <p:cNvGrpSpPr/>
          <p:nvPr/>
        </p:nvGrpSpPr>
        <p:grpSpPr>
          <a:xfrm>
            <a:off x="6972087" y="1752087"/>
            <a:ext cx="116577" cy="161883"/>
            <a:chOff x="5499125" y="894525"/>
            <a:chExt cx="1566900" cy="93009"/>
          </a:xfrm>
        </p:grpSpPr>
        <p:sp>
          <p:nvSpPr>
            <p:cNvPr id="345" name="Google Shape;345;p24"/>
            <p:cNvSpPr/>
            <p:nvPr/>
          </p:nvSpPr>
          <p:spPr>
            <a:xfrm>
              <a:off x="5499125" y="894534"/>
              <a:ext cx="1566900" cy="93000"/>
            </a:xfrm>
            <a:prstGeom prst="rect">
              <a:avLst/>
            </a:prstGeom>
            <a:noFill/>
            <a:ln cap="flat" cmpd="sng" w="19050">
              <a:solidFill>
                <a:srgbClr val="FF3333"/>
              </a:solidFill>
              <a:prstDash val="dash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6" name="Google Shape;346;p24"/>
            <p:cNvSpPr/>
            <p:nvPr/>
          </p:nvSpPr>
          <p:spPr>
            <a:xfrm>
              <a:off x="5499125" y="894525"/>
              <a:ext cx="1566900" cy="93000"/>
            </a:xfrm>
            <a:prstGeom prst="rect">
              <a:avLst/>
            </a:prstGeom>
            <a:solidFill>
              <a:srgbClr val="FF3333">
                <a:alpha val="44705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0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25"/>
          <p:cNvSpPr txBox="1"/>
          <p:nvPr>
            <p:ph type="title"/>
          </p:nvPr>
        </p:nvSpPr>
        <p:spPr>
          <a:xfrm>
            <a:off x="2132850" y="286480"/>
            <a:ext cx="4878300" cy="6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hu">
                <a:latin typeface="Google Sans"/>
                <a:ea typeface="Google Sans"/>
                <a:cs typeface="Google Sans"/>
                <a:sym typeface="Google Sans"/>
              </a:rPr>
              <a:t>Ez az URL-cím valódi vagy kamu?</a:t>
            </a:r>
            <a:endParaRPr>
              <a:latin typeface="Google Sans"/>
              <a:ea typeface="Google Sans"/>
              <a:cs typeface="Google Sans"/>
              <a:sym typeface="Google Sans"/>
            </a:endParaRPr>
          </a:p>
        </p:txBody>
      </p:sp>
      <p:pic>
        <p:nvPicPr>
          <p:cNvPr id="352" name="Google Shape;352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48550" y="1428100"/>
            <a:ext cx="4446899" cy="2834326"/>
          </a:xfrm>
          <a:prstGeom prst="rect">
            <a:avLst/>
          </a:prstGeom>
          <a:noFill/>
          <a:ln>
            <a:noFill/>
          </a:ln>
          <a:effectLst>
            <a:outerShdw blurRad="142875" rotWithShape="0" algn="bl" dir="5400000" dist="9525">
              <a:srgbClr val="000000">
                <a:alpha val="9411"/>
              </a:srgbClr>
            </a:outerShdw>
          </a:effec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7" name="Google Shape;357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70938" y="152400"/>
            <a:ext cx="8602133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p27"/>
          <p:cNvSpPr txBox="1"/>
          <p:nvPr>
            <p:ph type="title"/>
          </p:nvPr>
        </p:nvSpPr>
        <p:spPr>
          <a:xfrm>
            <a:off x="1946699" y="292260"/>
            <a:ext cx="5250600" cy="6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hu">
                <a:latin typeface="Google Sans"/>
                <a:ea typeface="Google Sans"/>
                <a:cs typeface="Google Sans"/>
                <a:sym typeface="Google Sans"/>
              </a:rPr>
              <a:t>Ez a weboldal valódi </a:t>
            </a:r>
            <a:endParaRPr>
              <a:latin typeface="Google Sans"/>
              <a:ea typeface="Google Sans"/>
              <a:cs typeface="Google Sans"/>
              <a:sym typeface="Google Sans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hu">
                <a:latin typeface="Google Sans"/>
                <a:ea typeface="Google Sans"/>
                <a:cs typeface="Google Sans"/>
                <a:sym typeface="Google Sans"/>
              </a:rPr>
              <a:t>vagy kamu?</a:t>
            </a:r>
            <a:endParaRPr>
              <a:latin typeface="Google Sans"/>
              <a:ea typeface="Google Sans"/>
              <a:cs typeface="Google Sans"/>
              <a:sym typeface="Google Sans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</p:txBody>
      </p:sp>
      <p:grpSp>
        <p:nvGrpSpPr>
          <p:cNvPr id="363" name="Google Shape;363;p27"/>
          <p:cNvGrpSpPr/>
          <p:nvPr/>
        </p:nvGrpSpPr>
        <p:grpSpPr>
          <a:xfrm>
            <a:off x="2239226" y="1526249"/>
            <a:ext cx="4446888" cy="2834326"/>
            <a:chOff x="2348555" y="1428100"/>
            <a:chExt cx="4446888" cy="2834326"/>
          </a:xfrm>
        </p:grpSpPr>
        <p:grpSp>
          <p:nvGrpSpPr>
            <p:cNvPr id="364" name="Google Shape;364;p27"/>
            <p:cNvGrpSpPr/>
            <p:nvPr/>
          </p:nvGrpSpPr>
          <p:grpSpPr>
            <a:xfrm>
              <a:off x="2348555" y="1428100"/>
              <a:ext cx="4446888" cy="2834326"/>
              <a:chOff x="2348555" y="1428100"/>
              <a:chExt cx="4446888" cy="2834326"/>
            </a:xfrm>
          </p:grpSpPr>
          <p:pic>
            <p:nvPicPr>
              <p:cNvPr id="365" name="Google Shape;365;p27"/>
              <p:cNvPicPr preferRelativeResize="0"/>
              <p:nvPr/>
            </p:nvPicPr>
            <p:blipFill rotWithShape="1">
              <a:blip r:embed="rId3">
                <a:alphaModFix/>
              </a:blip>
              <a:srcRect b="0" l="0" r="0" t="0"/>
              <a:stretch/>
            </p:blipFill>
            <p:spPr>
              <a:xfrm>
                <a:off x="2348555" y="1428100"/>
                <a:ext cx="4446888" cy="2834326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142875" rotWithShape="0" algn="bl" dir="5400000" dist="9525">
                  <a:srgbClr val="000000">
                    <a:alpha val="9411"/>
                  </a:srgbClr>
                </a:outerShdw>
              </a:effectLst>
            </p:spPr>
          </p:pic>
          <p:sp>
            <p:nvSpPr>
              <p:cNvPr id="366" name="Google Shape;366;p27"/>
              <p:cNvSpPr txBox="1"/>
              <p:nvPr/>
            </p:nvSpPr>
            <p:spPr>
              <a:xfrm>
                <a:off x="2409825" y="1941039"/>
                <a:ext cx="4343399" cy="15388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000"/>
                  <a:buFont typeface="Arial"/>
                  <a:buNone/>
                </a:pPr>
                <a:r>
                  <a:rPr b="1" i="0" lang="hu" sz="1000" u="none" cap="none" strike="noStrike">
                    <a:solidFill>
                      <a:schemeClr val="dk1"/>
                    </a:solidFill>
                    <a:latin typeface="Google Sans"/>
                    <a:ea typeface="Google Sans"/>
                    <a:cs typeface="Google Sans"/>
                    <a:sym typeface="Google Sans"/>
                  </a:rPr>
                  <a:t>abc news</a:t>
                </a:r>
                <a:endParaRPr b="1" i="0" sz="1000" u="none" cap="none" strike="noStrike">
                  <a:solidFill>
                    <a:schemeClr val="dk1"/>
                  </a:solidFill>
                  <a:latin typeface="Google Sans"/>
                  <a:ea typeface="Google Sans"/>
                  <a:cs typeface="Google Sans"/>
                  <a:sym typeface="Google Sans"/>
                </a:endParaRPr>
              </a:p>
            </p:txBody>
          </p:sp>
        </p:grpSp>
        <p:sp>
          <p:nvSpPr>
            <p:cNvPr id="367" name="Google Shape;367;p27"/>
            <p:cNvSpPr txBox="1"/>
            <p:nvPr/>
          </p:nvSpPr>
          <p:spPr>
            <a:xfrm>
              <a:off x="3119411" y="2314302"/>
              <a:ext cx="29052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b="1" i="0" lang="hu" sz="1000" u="none" cap="none" strike="noStrike">
                  <a:solidFill>
                    <a:schemeClr val="dk1"/>
                  </a:solidFill>
                  <a:latin typeface="Google Sans"/>
                  <a:ea typeface="Google Sans"/>
                  <a:cs typeface="Google Sans"/>
                  <a:sym typeface="Google Sans"/>
                </a:rPr>
                <a:t>A SZÁMÍTÓGÉPEK ÉS OKOSTELEFONOK HASZNÁLATA EZENTÚL TILOS EZEN </a:t>
              </a:r>
              <a:endParaRPr b="1" i="0" sz="1000" u="none" cap="none" strike="noStrike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b="1" i="0" lang="hu" sz="1000" u="none" cap="none" strike="noStrike">
                  <a:solidFill>
                    <a:schemeClr val="dk1"/>
                  </a:solidFill>
                  <a:latin typeface="Google Sans"/>
                  <a:ea typeface="Google Sans"/>
                  <a:cs typeface="Google Sans"/>
                  <a:sym typeface="Google Sans"/>
                </a:rPr>
                <a:t>A BOLYGÓN!</a:t>
              </a:r>
              <a:endParaRPr b="1" i="0" sz="1000" u="none" cap="none" strike="noStrike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endParaRPr>
            </a:p>
          </p:txBody>
        </p:sp>
      </p:grp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2" name="Google Shape;372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70938" y="152400"/>
            <a:ext cx="8602133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6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p29"/>
          <p:cNvSpPr txBox="1"/>
          <p:nvPr>
            <p:ph type="title"/>
          </p:nvPr>
        </p:nvSpPr>
        <p:spPr>
          <a:xfrm>
            <a:off x="1944403" y="398077"/>
            <a:ext cx="2493600" cy="146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hu" sz="1500">
                <a:latin typeface="Google Sans"/>
                <a:ea typeface="Google Sans"/>
                <a:cs typeface="Google Sans"/>
                <a:sym typeface="Google Sans"/>
              </a:rPr>
              <a:t>Ne felejtsd el ellenőrizni, hogy van-e elírás az URL-címben, és logikus gondolkodással állapítsd meg, hogy a cikk valódi vagy kamu. </a:t>
            </a:r>
            <a:endParaRPr sz="1500">
              <a:latin typeface="Google Sans"/>
              <a:ea typeface="Google Sans"/>
              <a:cs typeface="Google Sans"/>
              <a:sym typeface="Google Sans"/>
            </a:endParaRPr>
          </a:p>
        </p:txBody>
      </p:sp>
      <p:grpSp>
        <p:nvGrpSpPr>
          <p:cNvPr id="378" name="Google Shape;378;p29"/>
          <p:cNvGrpSpPr/>
          <p:nvPr/>
        </p:nvGrpSpPr>
        <p:grpSpPr>
          <a:xfrm>
            <a:off x="5962121" y="1402081"/>
            <a:ext cx="131933" cy="97920"/>
            <a:chOff x="5499125" y="894525"/>
            <a:chExt cx="1566900" cy="93009"/>
          </a:xfrm>
        </p:grpSpPr>
        <p:sp>
          <p:nvSpPr>
            <p:cNvPr id="379" name="Google Shape;379;p29"/>
            <p:cNvSpPr/>
            <p:nvPr/>
          </p:nvSpPr>
          <p:spPr>
            <a:xfrm>
              <a:off x="5499125" y="894534"/>
              <a:ext cx="1566900" cy="93000"/>
            </a:xfrm>
            <a:prstGeom prst="rect">
              <a:avLst/>
            </a:prstGeom>
            <a:noFill/>
            <a:ln cap="flat" cmpd="sng" w="19050">
              <a:solidFill>
                <a:srgbClr val="FF3333"/>
              </a:solidFill>
              <a:prstDash val="dash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0" name="Google Shape;380;p29"/>
            <p:cNvSpPr/>
            <p:nvPr/>
          </p:nvSpPr>
          <p:spPr>
            <a:xfrm>
              <a:off x="5499125" y="894525"/>
              <a:ext cx="1566900" cy="93000"/>
            </a:xfrm>
            <a:prstGeom prst="rect">
              <a:avLst/>
            </a:prstGeom>
            <a:solidFill>
              <a:srgbClr val="FF3333">
                <a:alpha val="44705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81" name="Google Shape;381;p29"/>
          <p:cNvGrpSpPr/>
          <p:nvPr/>
        </p:nvGrpSpPr>
        <p:grpSpPr>
          <a:xfrm>
            <a:off x="4604739" y="303736"/>
            <a:ext cx="4446888" cy="2548794"/>
            <a:chOff x="2348555" y="1428100"/>
            <a:chExt cx="4446888" cy="2834326"/>
          </a:xfrm>
        </p:grpSpPr>
        <p:grpSp>
          <p:nvGrpSpPr>
            <p:cNvPr id="382" name="Google Shape;382;p29"/>
            <p:cNvGrpSpPr/>
            <p:nvPr/>
          </p:nvGrpSpPr>
          <p:grpSpPr>
            <a:xfrm>
              <a:off x="2348555" y="1428100"/>
              <a:ext cx="4446888" cy="2834326"/>
              <a:chOff x="2348555" y="1428100"/>
              <a:chExt cx="4446888" cy="2834326"/>
            </a:xfrm>
          </p:grpSpPr>
          <p:pic>
            <p:nvPicPr>
              <p:cNvPr id="383" name="Google Shape;383;p29"/>
              <p:cNvPicPr preferRelativeResize="0"/>
              <p:nvPr/>
            </p:nvPicPr>
            <p:blipFill rotWithShape="1">
              <a:blip r:embed="rId3">
                <a:alphaModFix/>
              </a:blip>
              <a:srcRect b="0" l="0" r="0" t="0"/>
              <a:stretch/>
            </p:blipFill>
            <p:spPr>
              <a:xfrm>
                <a:off x="2348555" y="1428100"/>
                <a:ext cx="4446888" cy="2834326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142875" rotWithShape="0" algn="bl" dir="5400000" dist="9525">
                  <a:srgbClr val="000000">
                    <a:alpha val="9411"/>
                  </a:srgbClr>
                </a:outerShdw>
              </a:effectLst>
            </p:spPr>
          </p:pic>
          <p:sp>
            <p:nvSpPr>
              <p:cNvPr id="384" name="Google Shape;384;p29"/>
              <p:cNvSpPr txBox="1"/>
              <p:nvPr/>
            </p:nvSpPr>
            <p:spPr>
              <a:xfrm>
                <a:off x="2409825" y="1941039"/>
                <a:ext cx="4343400" cy="171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000"/>
                  <a:buFont typeface="Arial"/>
                  <a:buNone/>
                </a:pPr>
                <a:r>
                  <a:rPr b="1" i="0" lang="hu" sz="1000" u="none" cap="none" strike="noStrike">
                    <a:solidFill>
                      <a:schemeClr val="dk1"/>
                    </a:solidFill>
                    <a:latin typeface="Google Sans"/>
                    <a:ea typeface="Google Sans"/>
                    <a:cs typeface="Google Sans"/>
                    <a:sym typeface="Google Sans"/>
                  </a:rPr>
                  <a:t>abc news</a:t>
                </a:r>
                <a:endParaRPr b="1" i="0" sz="1000" u="none" cap="none" strike="noStrike">
                  <a:solidFill>
                    <a:schemeClr val="dk1"/>
                  </a:solidFill>
                  <a:latin typeface="Google Sans"/>
                  <a:ea typeface="Google Sans"/>
                  <a:cs typeface="Google Sans"/>
                  <a:sym typeface="Google Sans"/>
                </a:endParaRPr>
              </a:p>
            </p:txBody>
          </p:sp>
        </p:grpSp>
        <p:sp>
          <p:nvSpPr>
            <p:cNvPr id="385" name="Google Shape;385;p29"/>
            <p:cNvSpPr txBox="1"/>
            <p:nvPr/>
          </p:nvSpPr>
          <p:spPr>
            <a:xfrm>
              <a:off x="3119398" y="2287570"/>
              <a:ext cx="2905200" cy="513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b="1" i="0" lang="hu" sz="1000" u="none" cap="none" strike="noStrike">
                  <a:solidFill>
                    <a:schemeClr val="dk1"/>
                  </a:solidFill>
                  <a:latin typeface="Google Sans"/>
                  <a:ea typeface="Google Sans"/>
                  <a:cs typeface="Google Sans"/>
                  <a:sym typeface="Google Sans"/>
                </a:rPr>
                <a:t>A SZÁMÍTÓGÉPEK ÉS OKOSTELEFONOK HASZNÁLATA EZENTÚL TILOS EZEN </a:t>
              </a:r>
              <a:endParaRPr b="1" i="0" sz="1000" u="none" cap="none" strike="noStrike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b="1" i="0" lang="hu" sz="1000" u="none" cap="none" strike="noStrike">
                  <a:solidFill>
                    <a:schemeClr val="dk1"/>
                  </a:solidFill>
                  <a:latin typeface="Google Sans"/>
                  <a:ea typeface="Google Sans"/>
                  <a:cs typeface="Google Sans"/>
                  <a:sym typeface="Google Sans"/>
                </a:rPr>
                <a:t>A BOLYGÓN!</a:t>
              </a:r>
              <a:endParaRPr b="1" i="0" sz="1000" u="none" cap="none" strike="noStrike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3"/>
          <p:cNvSpPr txBox="1"/>
          <p:nvPr>
            <p:ph type="title"/>
          </p:nvPr>
        </p:nvSpPr>
        <p:spPr>
          <a:xfrm>
            <a:off x="687600" y="2004200"/>
            <a:ext cx="7768800" cy="20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hu" sz="2200">
                <a:solidFill>
                  <a:srgbClr val="434343"/>
                </a:solidFill>
                <a:latin typeface="Google Sans"/>
                <a:ea typeface="Google Sans"/>
                <a:cs typeface="Google Sans"/>
                <a:sym typeface="Google Sans"/>
              </a:rPr>
              <a:t>Egyes adathalász támadásokat könnyű beazonosítani.</a:t>
            </a:r>
            <a:br>
              <a:rPr lang="hu" sz="2200">
                <a:solidFill>
                  <a:srgbClr val="434343"/>
                </a:solidFill>
                <a:latin typeface="Google Sans"/>
                <a:ea typeface="Google Sans"/>
                <a:cs typeface="Google Sans"/>
                <a:sym typeface="Google Sans"/>
              </a:rPr>
            </a:br>
            <a:r>
              <a:rPr lang="hu" sz="2200">
                <a:solidFill>
                  <a:srgbClr val="434343"/>
                </a:solidFill>
                <a:latin typeface="Google Sans"/>
                <a:ea typeface="Google Sans"/>
                <a:cs typeface="Google Sans"/>
                <a:sym typeface="Google Sans"/>
              </a:rPr>
              <a:t>Ugyanakkor vannak kifinomultabb, </a:t>
            </a:r>
            <a:endParaRPr sz="2200">
              <a:solidFill>
                <a:srgbClr val="434343"/>
              </a:solidFill>
              <a:latin typeface="Google Sans"/>
              <a:ea typeface="Google Sans"/>
              <a:cs typeface="Google Sans"/>
              <a:sym typeface="Google Sans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hu" sz="2200">
                <a:solidFill>
                  <a:srgbClr val="434343"/>
                </a:solidFill>
                <a:latin typeface="Google Sans"/>
                <a:ea typeface="Google Sans"/>
                <a:cs typeface="Google Sans"/>
                <a:sym typeface="Google Sans"/>
              </a:rPr>
              <a:t>igen hihető próbálkozások is.  </a:t>
            </a:r>
            <a:endParaRPr sz="2200">
              <a:solidFill>
                <a:srgbClr val="434343"/>
              </a:solidFill>
              <a:latin typeface="Google Sans"/>
              <a:ea typeface="Google Sans"/>
              <a:cs typeface="Google Sans"/>
              <a:sym typeface="Google Sans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200">
              <a:solidFill>
                <a:srgbClr val="434343"/>
              </a:solidFill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9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0" name="Google Shape;390;p30"/>
          <p:cNvGrpSpPr/>
          <p:nvPr/>
        </p:nvGrpSpPr>
        <p:grpSpPr>
          <a:xfrm>
            <a:off x="1909800" y="1535300"/>
            <a:ext cx="5324400" cy="2181700"/>
            <a:chOff x="1909875" y="1600150"/>
            <a:chExt cx="5324400" cy="2181700"/>
          </a:xfrm>
        </p:grpSpPr>
        <p:sp>
          <p:nvSpPr>
            <p:cNvPr id="391" name="Google Shape;391;p30"/>
            <p:cNvSpPr txBox="1"/>
            <p:nvPr/>
          </p:nvSpPr>
          <p:spPr>
            <a:xfrm>
              <a:off x="1909875" y="1805450"/>
              <a:ext cx="5324400" cy="1976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000"/>
                <a:buFont typeface="Arial"/>
                <a:buNone/>
              </a:pPr>
              <a:r>
                <a:rPr b="1" i="0" lang="hu" sz="3000" u="none" cap="none" strike="noStrike">
                  <a:solidFill>
                    <a:srgbClr val="FF3333"/>
                  </a:solidFill>
                  <a:latin typeface="Google Sans"/>
                  <a:ea typeface="Google Sans"/>
                  <a:cs typeface="Google Sans"/>
                  <a:sym typeface="Google Sans"/>
                </a:rPr>
                <a:t>Most már hivatalosan is éber vagy az interneten!</a:t>
              </a:r>
              <a:endParaRPr i="0" sz="2000" u="none" cap="none" strike="noStrike">
                <a:solidFill>
                  <a:srgbClr val="FF3333"/>
                </a:solidFill>
                <a:latin typeface="Google Sans"/>
                <a:ea typeface="Google Sans"/>
                <a:cs typeface="Google Sans"/>
                <a:sym typeface="Google Sans"/>
              </a:endParaRPr>
            </a:p>
          </p:txBody>
        </p:sp>
        <p:sp>
          <p:nvSpPr>
            <p:cNvPr id="392" name="Google Shape;392;p30"/>
            <p:cNvSpPr txBox="1"/>
            <p:nvPr/>
          </p:nvSpPr>
          <p:spPr>
            <a:xfrm>
              <a:off x="1909875" y="1600150"/>
              <a:ext cx="5324400" cy="75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1" i="0" lang="hu" sz="2500" u="none" cap="none" strike="noStrike">
                  <a:solidFill>
                    <a:srgbClr val="000000"/>
                  </a:solidFill>
                  <a:latin typeface="Google Sans"/>
                  <a:ea typeface="Google Sans"/>
                  <a:cs typeface="Google Sans"/>
                  <a:sym typeface="Google Sans"/>
                </a:rPr>
                <a:t>Gratulálunk!</a:t>
              </a:r>
              <a:endParaRPr i="0" sz="2000" u="none" cap="none" strike="noStrike">
                <a:solidFill>
                  <a:srgbClr val="FFFFFF"/>
                </a:solidFill>
                <a:latin typeface="Google Sans"/>
                <a:ea typeface="Google Sans"/>
                <a:cs typeface="Google Sans"/>
                <a:sym typeface="Google Sans"/>
              </a:endParaRPr>
            </a:p>
          </p:txBody>
        </p:sp>
      </p:grpSp>
      <p:sp>
        <p:nvSpPr>
          <p:cNvPr id="393" name="Google Shape;393;p30"/>
          <p:cNvSpPr txBox="1"/>
          <p:nvPr/>
        </p:nvSpPr>
        <p:spPr>
          <a:xfrm>
            <a:off x="340396" y="4319266"/>
            <a:ext cx="7809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hu" sz="1200" u="none" cap="none" strike="noStrike">
                <a:solidFill>
                  <a:srgbClr val="FFFFFF"/>
                </a:solidFill>
                <a:latin typeface="Google Sans"/>
                <a:ea typeface="Google Sans"/>
                <a:cs typeface="Google Sans"/>
                <a:sym typeface="Google Sans"/>
              </a:rPr>
              <a:t>Legyél az Internet Ásza</a:t>
            </a:r>
            <a:r>
              <a:rPr b="1" i="0" lang="hu" sz="500" u="none" cap="none" strike="noStrike">
                <a:solidFill>
                  <a:srgbClr val="FFFFFF"/>
                </a:solidFill>
                <a:latin typeface="Google Sans"/>
                <a:ea typeface="Google Sans"/>
                <a:cs typeface="Google Sans"/>
                <a:sym typeface="Google Sans"/>
              </a:rPr>
              <a:t>▲</a:t>
            </a:r>
            <a:endParaRPr b="1" i="0" sz="1200" u="none" cap="none" strike="noStrike">
              <a:solidFill>
                <a:srgbClr val="FFFFFF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4"/>
          <p:cNvSpPr txBox="1"/>
          <p:nvPr>
            <p:ph type="title"/>
          </p:nvPr>
        </p:nvSpPr>
        <p:spPr>
          <a:xfrm>
            <a:off x="1271100" y="1165675"/>
            <a:ext cx="6462000" cy="13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hu">
                <a:solidFill>
                  <a:srgbClr val="FF3333"/>
                </a:solidFill>
              </a:rPr>
              <a:t>1. </a:t>
            </a:r>
            <a:r>
              <a:rPr lang="hu">
                <a:solidFill>
                  <a:srgbClr val="434343"/>
                </a:solidFill>
              </a:rPr>
              <a:t>Professzionálisnak tűnik az e-mail?</a:t>
            </a:r>
            <a:endParaRPr>
              <a:solidFill>
                <a:srgbClr val="434343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hu">
                <a:solidFill>
                  <a:srgbClr val="434343"/>
                </a:solidFill>
              </a:rPr>
              <a:t>A megszokott céges logó szerepel rajta?</a:t>
            </a:r>
            <a:br>
              <a:rPr lang="hu">
                <a:solidFill>
                  <a:srgbClr val="434343"/>
                </a:solidFill>
              </a:rPr>
            </a:br>
            <a:r>
              <a:rPr lang="hu">
                <a:solidFill>
                  <a:srgbClr val="434343"/>
                </a:solidFill>
              </a:rPr>
              <a:t>Vannak benne helyesírási hibák?</a:t>
            </a:r>
            <a:endParaRPr>
              <a:solidFill>
                <a:srgbClr val="434343"/>
              </a:solidFill>
            </a:endParaRPr>
          </a:p>
        </p:txBody>
      </p:sp>
      <p:pic>
        <p:nvPicPr>
          <p:cNvPr id="162" name="Google Shape;162;p4"/>
          <p:cNvPicPr preferRelativeResize="0"/>
          <p:nvPr/>
        </p:nvPicPr>
        <p:blipFill rotWithShape="1">
          <a:blip r:embed="rId3">
            <a:alphaModFix/>
          </a:blip>
          <a:srcRect b="0" l="20328" r="19468" t="31952"/>
          <a:stretch/>
        </p:blipFill>
        <p:spPr>
          <a:xfrm>
            <a:off x="2838375" y="2571750"/>
            <a:ext cx="3517901" cy="2236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3" name="Google Shape;163;p4"/>
          <p:cNvPicPr preferRelativeResize="0"/>
          <p:nvPr/>
        </p:nvPicPr>
        <p:blipFill rotWithShape="1">
          <a:blip r:embed="rId4">
            <a:alphaModFix/>
          </a:blip>
          <a:srcRect b="13046" l="29913" r="31613" t="17223"/>
          <a:stretch/>
        </p:blipFill>
        <p:spPr>
          <a:xfrm rot="-986114">
            <a:off x="5676750" y="2666374"/>
            <a:ext cx="1789052" cy="18240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5"/>
          <p:cNvSpPr txBox="1"/>
          <p:nvPr>
            <p:ph type="title"/>
          </p:nvPr>
        </p:nvSpPr>
        <p:spPr>
          <a:xfrm>
            <a:off x="1141890" y="1141525"/>
            <a:ext cx="6680205" cy="159173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hu">
                <a:solidFill>
                  <a:srgbClr val="FF3333"/>
                </a:solidFill>
              </a:rPr>
              <a:t>2. </a:t>
            </a:r>
            <a:r>
              <a:rPr lang="hu">
                <a:solidFill>
                  <a:srgbClr val="434343"/>
                </a:solidFill>
              </a:rPr>
              <a:t>Az oldal URL-címe helyesen szerepel az </a:t>
            </a:r>
            <a:br>
              <a:rPr lang="hu">
                <a:solidFill>
                  <a:srgbClr val="434343"/>
                </a:solidFill>
              </a:rPr>
            </a:br>
            <a:r>
              <a:rPr lang="hu">
                <a:solidFill>
                  <a:srgbClr val="434343"/>
                </a:solidFill>
              </a:rPr>
              <a:t>e-mailben? A weboldal URL-címe a „https://” karaktersorral kezdődik, amely mellett balra egy kis zöld lakat is látható?</a:t>
            </a:r>
            <a:endParaRPr/>
          </a:p>
        </p:txBody>
      </p:sp>
      <p:pic>
        <p:nvPicPr>
          <p:cNvPr id="169" name="Google Shape;169;p5"/>
          <p:cNvPicPr preferRelativeResize="0"/>
          <p:nvPr/>
        </p:nvPicPr>
        <p:blipFill rotWithShape="1">
          <a:blip r:embed="rId3">
            <a:alphaModFix/>
          </a:blip>
          <a:srcRect b="0" l="-904" r="-770" t="-10326"/>
          <a:stretch/>
        </p:blipFill>
        <p:spPr>
          <a:xfrm>
            <a:off x="1864000" y="2964175"/>
            <a:ext cx="5409777" cy="412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" name="Google Shape;170;p5"/>
          <p:cNvPicPr preferRelativeResize="0"/>
          <p:nvPr/>
        </p:nvPicPr>
        <p:blipFill rotWithShape="1">
          <a:blip r:embed="rId4">
            <a:alphaModFix/>
          </a:blip>
          <a:srcRect b="13046" l="29913" r="31613" t="17223"/>
          <a:stretch/>
        </p:blipFill>
        <p:spPr>
          <a:xfrm flipH="1">
            <a:off x="482300" y="2640675"/>
            <a:ext cx="1789051" cy="18240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6"/>
          <p:cNvSpPr txBox="1"/>
          <p:nvPr>
            <p:ph type="title"/>
          </p:nvPr>
        </p:nvSpPr>
        <p:spPr>
          <a:xfrm>
            <a:off x="1271100" y="1354900"/>
            <a:ext cx="6462000" cy="320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u">
                <a:solidFill>
                  <a:srgbClr val="FF3333"/>
                </a:solidFill>
              </a:rPr>
              <a:t>3.</a:t>
            </a:r>
            <a:r>
              <a:rPr lang="hu"/>
              <a:t> Megjelennek kéretlen előugró ablakok?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</p:txBody>
      </p:sp>
      <p:grpSp>
        <p:nvGrpSpPr>
          <p:cNvPr id="176" name="Google Shape;176;p6"/>
          <p:cNvGrpSpPr/>
          <p:nvPr/>
        </p:nvGrpSpPr>
        <p:grpSpPr>
          <a:xfrm>
            <a:off x="1196141" y="1120779"/>
            <a:ext cx="6736363" cy="3549002"/>
            <a:chOff x="295075" y="782050"/>
            <a:chExt cx="8246252" cy="4344476"/>
          </a:xfrm>
        </p:grpSpPr>
        <p:pic>
          <p:nvPicPr>
            <p:cNvPr id="177" name="Google Shape;177;p6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295075" y="782050"/>
              <a:ext cx="6207202" cy="349155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8" name="Google Shape;178;p6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2334125" y="1634975"/>
              <a:ext cx="6207202" cy="3491551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79" name="Google Shape;179;p6"/>
          <p:cNvPicPr preferRelativeResize="0"/>
          <p:nvPr/>
        </p:nvPicPr>
        <p:blipFill rotWithShape="1">
          <a:blip r:embed="rId5">
            <a:alphaModFix/>
          </a:blip>
          <a:srcRect b="13046" l="29913" r="31613" t="17223"/>
          <a:stretch/>
        </p:blipFill>
        <p:spPr>
          <a:xfrm flipH="1">
            <a:off x="1144550" y="2176125"/>
            <a:ext cx="1789051" cy="18240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7"/>
          <p:cNvSpPr txBox="1"/>
          <p:nvPr>
            <p:ph type="title"/>
          </p:nvPr>
        </p:nvSpPr>
        <p:spPr>
          <a:xfrm>
            <a:off x="1271100" y="1354900"/>
            <a:ext cx="6462000" cy="320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u">
                <a:solidFill>
                  <a:srgbClr val="FF3333"/>
                </a:solidFill>
              </a:rPr>
              <a:t>4.</a:t>
            </a:r>
            <a:r>
              <a:rPr lang="hu"/>
              <a:t> Mi áll az apróbetűs részben?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</p:txBody>
      </p:sp>
      <p:pic>
        <p:nvPicPr>
          <p:cNvPr id="185" name="Google Shape;185;p7"/>
          <p:cNvPicPr preferRelativeResize="0"/>
          <p:nvPr/>
        </p:nvPicPr>
        <p:blipFill rotWithShape="1">
          <a:blip r:embed="rId3">
            <a:alphaModFix/>
          </a:blip>
          <a:srcRect b="0" l="19303" r="18286" t="28815"/>
          <a:stretch/>
        </p:blipFill>
        <p:spPr>
          <a:xfrm>
            <a:off x="2778175" y="1935275"/>
            <a:ext cx="3646901" cy="2339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6" name="Google Shape;186;p7"/>
          <p:cNvPicPr preferRelativeResize="0"/>
          <p:nvPr/>
        </p:nvPicPr>
        <p:blipFill rotWithShape="1">
          <a:blip r:embed="rId4">
            <a:alphaModFix/>
          </a:blip>
          <a:srcRect b="13046" l="29913" r="31613" t="17223"/>
          <a:stretch/>
        </p:blipFill>
        <p:spPr>
          <a:xfrm rot="-615816">
            <a:off x="5220925" y="3080048"/>
            <a:ext cx="1789052" cy="1824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8"/>
          <p:cNvSpPr txBox="1"/>
          <p:nvPr>
            <p:ph type="title"/>
          </p:nvPr>
        </p:nvSpPr>
        <p:spPr>
          <a:xfrm>
            <a:off x="1271100" y="1225900"/>
            <a:ext cx="6462000" cy="139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u">
                <a:solidFill>
                  <a:srgbClr val="FF3333"/>
                </a:solidFill>
              </a:rPr>
              <a:t>5.</a:t>
            </a:r>
            <a:r>
              <a:rPr lang="hu"/>
              <a:t> Az e-mailben olyan ajánlat szerepel, amely túl szép, hogy igaz legyen, például sok pénzt ígérnek?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</p:txBody>
      </p:sp>
      <p:pic>
        <p:nvPicPr>
          <p:cNvPr id="192" name="Google Shape;192;p8"/>
          <p:cNvPicPr preferRelativeResize="0"/>
          <p:nvPr/>
        </p:nvPicPr>
        <p:blipFill rotWithShape="1">
          <a:blip r:embed="rId3">
            <a:alphaModFix/>
          </a:blip>
          <a:srcRect b="0" l="20036" r="19173" t="31952"/>
          <a:stretch/>
        </p:blipFill>
        <p:spPr>
          <a:xfrm>
            <a:off x="2821175" y="2571750"/>
            <a:ext cx="3552298" cy="2236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Google Shape;193;p8"/>
          <p:cNvPicPr preferRelativeResize="0"/>
          <p:nvPr/>
        </p:nvPicPr>
        <p:blipFill rotWithShape="1">
          <a:blip r:embed="rId4">
            <a:alphaModFix/>
          </a:blip>
          <a:srcRect b="13046" l="29913" r="31613" t="17223"/>
          <a:stretch/>
        </p:blipFill>
        <p:spPr>
          <a:xfrm flipH="1" rot="913473">
            <a:off x="1746600" y="2778062"/>
            <a:ext cx="1789051" cy="182402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9"/>
          <p:cNvSpPr txBox="1"/>
          <p:nvPr>
            <p:ph type="title"/>
          </p:nvPr>
        </p:nvSpPr>
        <p:spPr>
          <a:xfrm>
            <a:off x="2132850" y="227647"/>
            <a:ext cx="5003446" cy="152163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hu">
                <a:latin typeface="Google Sans"/>
                <a:ea typeface="Google Sans"/>
                <a:cs typeface="Google Sans"/>
                <a:sym typeface="Google Sans"/>
              </a:rPr>
              <a:t>Próbáljuk meg együtt kiszúrni az adathalász </a:t>
            </a:r>
            <a:br>
              <a:rPr lang="hu">
                <a:latin typeface="Google Sans"/>
                <a:ea typeface="Google Sans"/>
                <a:cs typeface="Google Sans"/>
                <a:sym typeface="Google Sans"/>
              </a:rPr>
            </a:br>
            <a:r>
              <a:rPr lang="hu">
                <a:latin typeface="Google Sans"/>
                <a:ea typeface="Google Sans"/>
                <a:cs typeface="Google Sans"/>
                <a:sym typeface="Google Sans"/>
              </a:rPr>
              <a:t>e-maileket!</a:t>
            </a:r>
            <a:endParaRPr>
              <a:latin typeface="Google Sans"/>
              <a:ea typeface="Google Sans"/>
              <a:cs typeface="Google Sans"/>
              <a:sym typeface="Google Sans"/>
            </a:endParaRPr>
          </a:p>
        </p:txBody>
      </p:sp>
      <p:pic>
        <p:nvPicPr>
          <p:cNvPr id="199" name="Google Shape;199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919850" y="1948775"/>
            <a:ext cx="3304301" cy="255329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411"/>
              </a:srgbClr>
            </a:outerShdw>
          </a:effectLst>
        </p:spPr>
      </p:pic>
      <p:pic>
        <p:nvPicPr>
          <p:cNvPr id="200" name="Google Shape;200;p9"/>
          <p:cNvPicPr preferRelativeResize="0"/>
          <p:nvPr/>
        </p:nvPicPr>
        <p:blipFill rotWithShape="1">
          <a:blip r:embed="rId4">
            <a:alphaModFix/>
          </a:blip>
          <a:srcRect b="0" l="26116" r="26120" t="0"/>
          <a:stretch/>
        </p:blipFill>
        <p:spPr>
          <a:xfrm>
            <a:off x="6112825" y="2617450"/>
            <a:ext cx="1975027" cy="23259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