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5143500" cx="9144000"/>
  <p:notesSz cx="6858000" cy="9144000"/>
  <p:embeddedFontLst>
    <p:embeddedFont>
      <p:font typeface="Proxima Nova"/>
      <p:regular r:id="rId24"/>
      <p:bold r:id="rId25"/>
      <p:italic r:id="rId26"/>
      <p:boldItalic r:id="rId27"/>
    </p:embeddedFont>
    <p:embeddedFont>
      <p:font typeface="Google Sans"/>
      <p:regular r:id="rId28"/>
      <p:bold r:id="rId29"/>
      <p:italic r:id="rId30"/>
      <p:boldItalic r:id="rId31"/>
    </p:embeddedFont>
    <p:embeddedFont>
      <p:font typeface="Google Sans Medium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6" roundtripDataSignature="AMtx7miIJnJXVuIcFkW8Y3uIWoHDu7Pwi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ProximaNova-regular.fntdata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ProximaNova-italic.fntdata"/><Relationship Id="rId25" Type="http://schemas.openxmlformats.org/officeDocument/2006/relationships/font" Target="fonts/ProximaNova-bold.fntdata"/><Relationship Id="rId28" Type="http://schemas.openxmlformats.org/officeDocument/2006/relationships/font" Target="fonts/GoogleSans-regular.fntdata"/><Relationship Id="rId27" Type="http://schemas.openxmlformats.org/officeDocument/2006/relationships/font" Target="fonts/ProximaNova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GoogleSans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GoogleSans-boldItalic.fntdata"/><Relationship Id="rId30" Type="http://schemas.openxmlformats.org/officeDocument/2006/relationships/font" Target="fonts/GoogleSans-italic.fntdata"/><Relationship Id="rId11" Type="http://schemas.openxmlformats.org/officeDocument/2006/relationships/slide" Target="slides/slide5.xml"/><Relationship Id="rId33" Type="http://schemas.openxmlformats.org/officeDocument/2006/relationships/font" Target="fonts/GoogleSansMedium-bold.fntdata"/><Relationship Id="rId10" Type="http://schemas.openxmlformats.org/officeDocument/2006/relationships/slide" Target="slides/slide4.xml"/><Relationship Id="rId32" Type="http://schemas.openxmlformats.org/officeDocument/2006/relationships/font" Target="fonts/GoogleSansMedium-regular.fntdata"/><Relationship Id="rId13" Type="http://schemas.openxmlformats.org/officeDocument/2006/relationships/slide" Target="slides/slide7.xml"/><Relationship Id="rId35" Type="http://schemas.openxmlformats.org/officeDocument/2006/relationships/font" Target="fonts/GoogleSansMedium-boldItalic.fntdata"/><Relationship Id="rId12" Type="http://schemas.openxmlformats.org/officeDocument/2006/relationships/slide" Target="slides/slide6.xml"/><Relationship Id="rId34" Type="http://schemas.openxmlformats.org/officeDocument/2006/relationships/font" Target="fonts/GoogleSansMedium-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36" Type="http://customschemas.google.com/relationships/presentationmetadata" Target="meta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A diákok helyezzenek egy szomorú arcos matricát a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táblázat megfelelő rubrikájába/rubrikáiba. Ne feledje: több helyes válasz is adható!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Beszéljék meg az osztállyal a helyes válaszokat.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Hogy miért ezek a helyes válaszok, arról bővebben a következő dián olvashat. 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2" name="Google Shape;24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Most találjon ki egy saját szituációt. Írja be a szituációt a Netkalandor felett található szerkeszthető szövegdobozba. Az osztály használja a boríték alakú matricát az Ön által kitalált szituációhoz.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0" name="Google Shape;25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Húzza a boríték alakú indexképet az Ön által kitalált szituációra adott helyes válasz(ok) alá, majd vitassák meg az osztállyal. 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2" name="Google Shape;27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A buborékba beírt szöveg frissítésével alaposabban is elmagyarázhatja, miért az adott válasz a helyes. 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" name="Google Shape;11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Ossza ki a szituációs matricákat és a táblázatokat. A tanulók vágják ki a szituációs matricákat a feladathoz. 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i="0" lang="hu" u="none"/>
              <a:t>Útmutató tanároknak: </a:t>
            </a:r>
            <a:r>
              <a:rPr b="0" i="0" lang="hu" u="none"/>
              <a:t>A diákok helyezzék el a Netkalandor gyerekkori képét a táblázat megfelelő rubrikájába/rubrikáiba. Ne feledje: több helyes válasz is adható!   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Beszéljék meg az osztállyal a helyes válaszokat. Hogy miért ezek a helyes válaszok, arról bővebben a következő dián olvashat.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" name="Google Shape;17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A diákok helyezzenek hangjegyes matricát a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táblázat megfelelő rubrikájába/rubrikáiba. Ne feledje: több helyes válasz is adható! </a:t>
            </a:r>
            <a:r>
              <a:rPr b="0" i="0" lang="hu" u="none">
                <a:solidFill>
                  <a:schemeClr val="dk1"/>
                </a:solidFill>
              </a:rPr>
              <a:t>  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Beszéljék meg az osztállyal a helyes válaszokat.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Hogy miért ezek a helyes válaszok, arról bővebben a következő dián olvashat.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5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7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9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6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1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A Cover Slide">
  <p:cSld name="TITLE_AND_TWO_COLUMNS_2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type="title"/>
          </p:nvPr>
        </p:nvSpPr>
        <p:spPr>
          <a:xfrm>
            <a:off x="561550" y="1354900"/>
            <a:ext cx="49359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4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9pPr>
          </a:lstStyle>
          <a:p/>
        </p:txBody>
      </p:sp>
      <p:sp>
        <p:nvSpPr>
          <p:cNvPr id="11" name="Google Shape;11;p19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9"/>
          <p:cNvPicPr preferRelativeResize="0"/>
          <p:nvPr/>
        </p:nvPicPr>
        <p:blipFill rotWithShape="1">
          <a:blip r:embed="rId2">
            <a:alphaModFix/>
          </a:blip>
          <a:srcRect b="0" l="9" r="7" t="0"/>
          <a:stretch/>
        </p:blipFill>
        <p:spPr>
          <a:xfrm>
            <a:off x="326301" y="248550"/>
            <a:ext cx="769821" cy="25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9"/>
          <p:cNvPicPr preferRelativeResize="0"/>
          <p:nvPr/>
        </p:nvPicPr>
        <p:blipFill rotWithShape="1">
          <a:blip r:embed="rId3">
            <a:alphaModFix/>
          </a:blip>
          <a:srcRect b="22532" l="5853" r="21055" t="2532"/>
          <a:stretch/>
        </p:blipFill>
        <p:spPr>
          <a:xfrm rot="-4">
            <a:off x="4738175" y="626604"/>
            <a:ext cx="4405824" cy="45168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31"/>
          <p:cNvSpPr txBox="1"/>
          <p:nvPr>
            <p:ph type="title"/>
          </p:nvPr>
        </p:nvSpPr>
        <p:spPr>
          <a:xfrm>
            <a:off x="2132850" y="545700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32"/>
          <p:cNvSpPr/>
          <p:nvPr/>
        </p:nvSpPr>
        <p:spPr>
          <a:xfrm>
            <a:off x="1284425" y="605600"/>
            <a:ext cx="2635800" cy="1164600"/>
          </a:xfrm>
          <a:prstGeom prst="roundRect">
            <a:avLst>
              <a:gd fmla="val 13714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32"/>
          <p:cNvSpPr/>
          <p:nvPr/>
        </p:nvSpPr>
        <p:spPr>
          <a:xfrm>
            <a:off x="5184250" y="1077750"/>
            <a:ext cx="2988000" cy="2988000"/>
          </a:xfrm>
          <a:prstGeom prst="roundRect">
            <a:avLst>
              <a:gd fmla="val 7349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32"/>
          <p:cNvSpPr txBox="1"/>
          <p:nvPr>
            <p:ph type="title"/>
          </p:nvPr>
        </p:nvSpPr>
        <p:spPr>
          <a:xfrm>
            <a:off x="1497575" y="688850"/>
            <a:ext cx="2209500" cy="9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7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1" name="Google Shape;81;p32"/>
          <p:cNvSpPr txBox="1"/>
          <p:nvPr>
            <p:ph idx="2"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33"/>
          <p:cNvSpPr txBox="1"/>
          <p:nvPr>
            <p:ph type="title"/>
          </p:nvPr>
        </p:nvSpPr>
        <p:spPr>
          <a:xfrm>
            <a:off x="1271100" y="771975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5" name="Google Shape;85;p33"/>
          <p:cNvSpPr/>
          <p:nvPr/>
        </p:nvSpPr>
        <p:spPr>
          <a:xfrm>
            <a:off x="7371700" y="3027875"/>
            <a:ext cx="1772400" cy="2115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34"/>
          <p:cNvSpPr txBox="1"/>
          <p:nvPr>
            <p:ph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1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35"/>
          <p:cNvSpPr txBox="1"/>
          <p:nvPr>
            <p:ph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 1">
  <p:cSld name="TITLE_ONLY_1_1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36"/>
          <p:cNvSpPr txBox="1"/>
          <p:nvPr>
            <p:ph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7" name="Google Shape;97;p37"/>
          <p:cNvGrpSpPr/>
          <p:nvPr/>
        </p:nvGrpSpPr>
        <p:grpSpPr>
          <a:xfrm>
            <a:off x="3520500" y="1043138"/>
            <a:ext cx="5153425" cy="2804356"/>
            <a:chOff x="3172350" y="811025"/>
            <a:chExt cx="5153425" cy="2884250"/>
          </a:xfrm>
        </p:grpSpPr>
        <p:sp>
          <p:nvSpPr>
            <p:cNvPr id="98" name="Google Shape;98;p37"/>
            <p:cNvSpPr/>
            <p:nvPr/>
          </p:nvSpPr>
          <p:spPr>
            <a:xfrm rot="10800000">
              <a:off x="3172350" y="811025"/>
              <a:ext cx="1449300" cy="1614900"/>
            </a:xfrm>
            <a:prstGeom prst="rtTriangle">
              <a:avLst/>
            </a:prstGeom>
            <a:solidFill>
              <a:srgbClr val="D750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37"/>
            <p:cNvSpPr/>
            <p:nvPr/>
          </p:nvSpPr>
          <p:spPr>
            <a:xfrm>
              <a:off x="3673375" y="811075"/>
              <a:ext cx="4652400" cy="2884200"/>
            </a:xfrm>
            <a:prstGeom prst="roundRect">
              <a:avLst>
                <a:gd fmla="val 9764" name="adj"/>
              </a:avLst>
            </a:prstGeom>
            <a:solidFill>
              <a:srgbClr val="D750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0" name="Google Shape;100;p37"/>
          <p:cNvSpPr txBox="1"/>
          <p:nvPr>
            <p:ph type="title"/>
          </p:nvPr>
        </p:nvSpPr>
        <p:spPr>
          <a:xfrm>
            <a:off x="4425550" y="1359550"/>
            <a:ext cx="3878700" cy="22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1" name="Google Shape;101;p37"/>
          <p:cNvSpPr txBox="1"/>
          <p:nvPr>
            <p:ph idx="2"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0"/>
          <p:cNvSpPr txBox="1"/>
          <p:nvPr>
            <p:ph type="title"/>
          </p:nvPr>
        </p:nvSpPr>
        <p:spPr>
          <a:xfrm>
            <a:off x="1271100" y="771975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6" name="Google Shape;16;p20"/>
          <p:cNvSpPr/>
          <p:nvPr/>
        </p:nvSpPr>
        <p:spPr>
          <a:xfrm>
            <a:off x="7371700" y="3027875"/>
            <a:ext cx="1772400" cy="2115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1"/>
          <p:cNvSpPr txBox="1"/>
          <p:nvPr>
            <p:ph type="title"/>
          </p:nvPr>
        </p:nvSpPr>
        <p:spPr>
          <a:xfrm>
            <a:off x="2132850" y="545700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2"/>
          <p:cNvSpPr/>
          <p:nvPr/>
        </p:nvSpPr>
        <p:spPr>
          <a:xfrm>
            <a:off x="1284425" y="605600"/>
            <a:ext cx="2635800" cy="1164600"/>
          </a:xfrm>
          <a:prstGeom prst="roundRect">
            <a:avLst>
              <a:gd fmla="val 13714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22"/>
          <p:cNvSpPr/>
          <p:nvPr/>
        </p:nvSpPr>
        <p:spPr>
          <a:xfrm>
            <a:off x="5184250" y="1077750"/>
            <a:ext cx="2988000" cy="2988000"/>
          </a:xfrm>
          <a:prstGeom prst="roundRect">
            <a:avLst>
              <a:gd fmla="val 7349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22"/>
          <p:cNvSpPr txBox="1"/>
          <p:nvPr>
            <p:ph type="title"/>
          </p:nvPr>
        </p:nvSpPr>
        <p:spPr>
          <a:xfrm>
            <a:off x="1497575" y="688850"/>
            <a:ext cx="2209500" cy="9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7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22"/>
          <p:cNvSpPr txBox="1"/>
          <p:nvPr>
            <p:ph idx="2"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6" name="Google Shape;2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23"/>
          <p:cNvSpPr txBox="1"/>
          <p:nvPr>
            <p:ph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30" name="Google Shape;30;p23"/>
          <p:cNvGrpSpPr/>
          <p:nvPr/>
        </p:nvGrpSpPr>
        <p:grpSpPr>
          <a:xfrm>
            <a:off x="892100" y="741150"/>
            <a:ext cx="7430625" cy="646800"/>
            <a:chOff x="892100" y="741150"/>
            <a:chExt cx="7430625" cy="646800"/>
          </a:xfrm>
        </p:grpSpPr>
        <p:sp>
          <p:nvSpPr>
            <p:cNvPr id="31" name="Google Shape;31;p23"/>
            <p:cNvSpPr txBox="1"/>
            <p:nvPr/>
          </p:nvSpPr>
          <p:spPr>
            <a:xfrm>
              <a:off x="892100" y="741150"/>
              <a:ext cx="1395600" cy="64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Arial"/>
                <a:buNone/>
              </a:pPr>
              <a:r>
                <a:rPr b="1" i="0" lang="hu" sz="2200" u="none" cap="none" strike="noStrike">
                  <a:solidFill>
                    <a:srgbClr val="FFFFFF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Barátok</a:t>
              </a:r>
              <a:endParaRPr b="1" i="0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32" name="Google Shape;32;p23"/>
            <p:cNvSpPr txBox="1"/>
            <p:nvPr/>
          </p:nvSpPr>
          <p:spPr>
            <a:xfrm>
              <a:off x="3009650" y="741150"/>
              <a:ext cx="1395600" cy="64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Arial"/>
                <a:buNone/>
              </a:pPr>
              <a:r>
                <a:rPr b="1" i="0" lang="hu" sz="2200" u="none" cap="none" strike="noStrike">
                  <a:solidFill>
                    <a:srgbClr val="FFFFFF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Család</a:t>
              </a:r>
              <a:endParaRPr b="1" i="0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33" name="Google Shape;33;p23"/>
            <p:cNvSpPr txBox="1"/>
            <p:nvPr/>
          </p:nvSpPr>
          <p:spPr>
            <a:xfrm>
              <a:off x="4975412" y="741150"/>
              <a:ext cx="1515035" cy="64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Arial"/>
                <a:buNone/>
              </a:pPr>
              <a:r>
                <a:rPr b="1" i="0" lang="hu" sz="2200" u="none" cap="none" strike="noStrike">
                  <a:solidFill>
                    <a:srgbClr val="FFFFFF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Nyilvános</a:t>
              </a:r>
              <a:endParaRPr b="1" i="0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34" name="Google Shape;34;p23"/>
            <p:cNvSpPr txBox="1"/>
            <p:nvPr/>
          </p:nvSpPr>
          <p:spPr>
            <a:xfrm>
              <a:off x="6927125" y="741150"/>
              <a:ext cx="1395600" cy="64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Arial"/>
                <a:buNone/>
              </a:pPr>
              <a:r>
                <a:rPr b="1" i="0" lang="hu" sz="2200" u="none" cap="none" strike="noStrike">
                  <a:solidFill>
                    <a:srgbClr val="FFFFFF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Privát</a:t>
              </a:r>
              <a:endParaRPr b="1" i="0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  <p:pic>
        <p:nvPicPr>
          <p:cNvPr id="35" name="Google Shape;3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3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" name="Google Shape;38;p24"/>
          <p:cNvGrpSpPr/>
          <p:nvPr/>
        </p:nvGrpSpPr>
        <p:grpSpPr>
          <a:xfrm>
            <a:off x="3520500" y="1043138"/>
            <a:ext cx="5153425" cy="2804356"/>
            <a:chOff x="3172350" y="811025"/>
            <a:chExt cx="5153425" cy="2884250"/>
          </a:xfrm>
        </p:grpSpPr>
        <p:sp>
          <p:nvSpPr>
            <p:cNvPr id="39" name="Google Shape;39;p24"/>
            <p:cNvSpPr/>
            <p:nvPr/>
          </p:nvSpPr>
          <p:spPr>
            <a:xfrm rot="10800000">
              <a:off x="3172350" y="811025"/>
              <a:ext cx="1449300" cy="1614900"/>
            </a:xfrm>
            <a:prstGeom prst="rtTriangle">
              <a:avLst/>
            </a:prstGeom>
            <a:solidFill>
              <a:srgbClr val="174E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24"/>
            <p:cNvSpPr/>
            <p:nvPr/>
          </p:nvSpPr>
          <p:spPr>
            <a:xfrm>
              <a:off x="3673375" y="811075"/>
              <a:ext cx="4652400" cy="2884200"/>
            </a:xfrm>
            <a:prstGeom prst="roundRect">
              <a:avLst>
                <a:gd fmla="val 9764" name="adj"/>
              </a:avLst>
            </a:prstGeom>
            <a:solidFill>
              <a:srgbClr val="174EA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" name="Google Shape;41;p24"/>
          <p:cNvSpPr txBox="1"/>
          <p:nvPr>
            <p:ph type="title"/>
          </p:nvPr>
        </p:nvSpPr>
        <p:spPr>
          <a:xfrm>
            <a:off x="4425550" y="1359550"/>
            <a:ext cx="3878700" cy="22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2"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43" name="Google Shape;43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1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25"/>
          <p:cNvSpPr txBox="1"/>
          <p:nvPr>
            <p:ph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47" name="Google Shape;47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25"/>
          <p:cNvSpPr txBox="1"/>
          <p:nvPr/>
        </p:nvSpPr>
        <p:spPr>
          <a:xfrm>
            <a:off x="892100" y="741150"/>
            <a:ext cx="1395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Barátok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49" name="Google Shape;49;p25"/>
          <p:cNvSpPr txBox="1"/>
          <p:nvPr/>
        </p:nvSpPr>
        <p:spPr>
          <a:xfrm>
            <a:off x="3009650" y="741150"/>
            <a:ext cx="1395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Család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50" name="Google Shape;50;p25"/>
          <p:cNvSpPr txBox="1"/>
          <p:nvPr/>
        </p:nvSpPr>
        <p:spPr>
          <a:xfrm>
            <a:off x="4975412" y="741150"/>
            <a:ext cx="1515035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Nyilvános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51" name="Google Shape;51;p25"/>
          <p:cNvSpPr txBox="1"/>
          <p:nvPr/>
        </p:nvSpPr>
        <p:spPr>
          <a:xfrm>
            <a:off x="6927125" y="741150"/>
            <a:ext cx="1395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Privát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 1">
  <p:cSld name="TITLE_ONLY_1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26"/>
          <p:cNvSpPr txBox="1"/>
          <p:nvPr>
            <p:ph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55" name="Google Shape;55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26"/>
          <p:cNvSpPr txBox="1"/>
          <p:nvPr/>
        </p:nvSpPr>
        <p:spPr>
          <a:xfrm>
            <a:off x="892100" y="741150"/>
            <a:ext cx="1395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Barátok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57" name="Google Shape;57;p26"/>
          <p:cNvSpPr txBox="1"/>
          <p:nvPr/>
        </p:nvSpPr>
        <p:spPr>
          <a:xfrm>
            <a:off x="3009650" y="741150"/>
            <a:ext cx="1395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Család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58" name="Google Shape;58;p26"/>
          <p:cNvSpPr txBox="1"/>
          <p:nvPr/>
        </p:nvSpPr>
        <p:spPr>
          <a:xfrm>
            <a:off x="4975412" y="741150"/>
            <a:ext cx="1515035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Nyilvános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59" name="Google Shape;59;p26"/>
          <p:cNvSpPr txBox="1"/>
          <p:nvPr/>
        </p:nvSpPr>
        <p:spPr>
          <a:xfrm>
            <a:off x="6927125" y="741150"/>
            <a:ext cx="1395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Privát</a:t>
            </a:r>
            <a:endParaRPr b="1" i="0" sz="2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  <p:pic>
        <p:nvPicPr>
          <p:cNvPr id="62" name="Google Shape;62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27"/>
          <p:cNvSpPr/>
          <p:nvPr/>
        </p:nvSpPr>
        <p:spPr>
          <a:xfrm>
            <a:off x="1323800" y="742225"/>
            <a:ext cx="6496500" cy="3659100"/>
          </a:xfrm>
          <a:prstGeom prst="roundRect">
            <a:avLst>
              <a:gd fmla="val 8126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9.xml"/><Relationship Id="rId9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Google Shape;68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beinternetawesome.withgoogle.com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9.png"/><Relationship Id="rId4" Type="http://schemas.openxmlformats.org/officeDocument/2006/relationships/image" Target="../media/image24.png"/><Relationship Id="rId5" Type="http://schemas.openxmlformats.org/officeDocument/2006/relationships/image" Target="../media/image2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"/>
          <p:cNvSpPr txBox="1"/>
          <p:nvPr>
            <p:ph type="title"/>
          </p:nvPr>
        </p:nvSpPr>
        <p:spPr>
          <a:xfrm>
            <a:off x="561550" y="1725600"/>
            <a:ext cx="4935900" cy="16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sz="44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Megosztás előtt</a:t>
            </a:r>
            <a:r>
              <a:rPr i="0" lang="hu" sz="4400" u="none">
                <a:latin typeface="Google Sans"/>
                <a:ea typeface="Google Sans"/>
                <a:cs typeface="Google Sans"/>
                <a:sym typeface="Google Sans"/>
              </a:rPr>
              <a:t> </a:t>
            </a:r>
            <a:r>
              <a:rPr i="0" lang="hu" sz="4400" u="none">
                <a:solidFill>
                  <a:srgbClr val="2B4F9B"/>
                </a:solidFill>
                <a:latin typeface="Google Sans"/>
                <a:ea typeface="Google Sans"/>
                <a:cs typeface="Google Sans"/>
                <a:sym typeface="Google Sans"/>
              </a:rPr>
              <a:t>mérlegelj!</a:t>
            </a:r>
            <a:endParaRPr sz="4400">
              <a:solidFill>
                <a:srgbClr val="2B4F9B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09" name="Google Shape;109;p1">
            <a:hlinkClick r:id="rId3"/>
          </p:cNvPr>
          <p:cNvSpPr txBox="1"/>
          <p:nvPr/>
        </p:nvSpPr>
        <p:spPr>
          <a:xfrm>
            <a:off x="1287309" y="4620620"/>
            <a:ext cx="2259600" cy="2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hu" sz="800">
                <a:solidFill>
                  <a:srgbClr val="434343"/>
                </a:solidFill>
                <a:latin typeface="Google Sans Medium"/>
                <a:ea typeface="Google Sans Medium"/>
                <a:cs typeface="Google Sans Medium"/>
                <a:sym typeface="Google Sans Medium"/>
              </a:rPr>
              <a:t>saferinternet.hu/legyel-az-internet-asza</a:t>
            </a:r>
            <a:endParaRPr i="0" sz="800" u="none" cap="none" strike="noStrike">
              <a:solidFill>
                <a:srgbClr val="434343"/>
              </a:solidFill>
              <a:latin typeface="Google Sans Medium"/>
              <a:ea typeface="Google Sans Medium"/>
              <a:cs typeface="Google Sans Medium"/>
              <a:sym typeface="Google Sans Medium"/>
            </a:endParaRPr>
          </a:p>
        </p:txBody>
      </p:sp>
      <p:sp>
        <p:nvSpPr>
          <p:cNvPr id="110" name="Google Shape;110;p1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dk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0"/>
          <p:cNvSpPr txBox="1"/>
          <p:nvPr>
            <p:ph type="title"/>
          </p:nvPr>
        </p:nvSpPr>
        <p:spPr>
          <a:xfrm>
            <a:off x="4190475" y="1459325"/>
            <a:ext cx="4400400" cy="22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Nem kell mindent megosztanod </a:t>
            </a:r>
            <a:endParaRPr b="1" i="0" u="non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az interneten, ami tetszik. </a:t>
            </a:r>
            <a:endParaRPr b="1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Valamit tartogass csak a</a:t>
            </a:r>
            <a:r>
              <a:rPr b="1" lang="hu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 </a:t>
            </a:r>
            <a:r>
              <a:rPr b="1" i="0" lang="hu" u="non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családodnak. Egy dal vagy videóklip nyilvános megosztása persze nem nagy ügy, </a:t>
            </a:r>
            <a:endParaRPr b="1" i="0" u="non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de azért ne ess túlzásokba.</a:t>
            </a:r>
            <a:endParaRPr b="1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14" name="Google Shape;214;p10"/>
          <p:cNvSpPr txBox="1"/>
          <p:nvPr>
            <p:ph idx="2"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2. </a:t>
            </a:r>
            <a:r>
              <a:rPr i="0" lang="hu" sz="1000" u="non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magyarázat</a:t>
            </a:r>
            <a:endParaRPr sz="1000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15" name="Google Shape;215;p10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1"/>
          <p:cNvSpPr txBox="1"/>
          <p:nvPr>
            <p:ph type="title"/>
          </p:nvPr>
        </p:nvSpPr>
        <p:spPr>
          <a:xfrm>
            <a:off x="1497575" y="688850"/>
            <a:ext cx="2209500" cy="9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Egy barátod beteg, és kiütések lettek a hasán.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21" name="Google Shape;22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00400" y="1077950"/>
            <a:ext cx="2995099" cy="2995099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11"/>
          <p:cNvSpPr txBox="1"/>
          <p:nvPr>
            <p:ph idx="2" type="title"/>
          </p:nvPr>
        </p:nvSpPr>
        <p:spPr>
          <a:xfrm>
            <a:off x="273175" y="20125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sz="1000" u="none">
                <a:latin typeface="Google Sans"/>
                <a:ea typeface="Google Sans"/>
                <a:cs typeface="Google Sans"/>
                <a:sym typeface="Google Sans"/>
              </a:rPr>
              <a:t>3. szituáció</a:t>
            </a:r>
            <a:endParaRPr sz="1000"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23" name="Google Shape;223;p11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2"/>
          <p:cNvSpPr txBox="1"/>
          <p:nvPr>
            <p:ph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3. válasz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grpSp>
        <p:nvGrpSpPr>
          <p:cNvPr id="229" name="Google Shape;229;p12"/>
          <p:cNvGrpSpPr/>
          <p:nvPr/>
        </p:nvGrpSpPr>
        <p:grpSpPr>
          <a:xfrm>
            <a:off x="6902300" y="1369200"/>
            <a:ext cx="1113000" cy="1113000"/>
            <a:chOff x="7066925" y="1374200"/>
            <a:chExt cx="1113000" cy="1113000"/>
          </a:xfrm>
        </p:grpSpPr>
        <p:sp>
          <p:nvSpPr>
            <p:cNvPr id="230" name="Google Shape;230;p12"/>
            <p:cNvSpPr/>
            <p:nvPr/>
          </p:nvSpPr>
          <p:spPr>
            <a:xfrm>
              <a:off x="7066925" y="1374200"/>
              <a:ext cx="1113000" cy="1113000"/>
            </a:xfrm>
            <a:prstGeom prst="roundRect">
              <a:avLst>
                <a:gd fmla="val 6794" name="adj"/>
              </a:avLst>
            </a:prstGeom>
            <a:solidFill>
              <a:srgbClr val="FFFFFF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22352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31" name="Google Shape;231;p1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066925" y="1374200"/>
              <a:ext cx="1112999" cy="11129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2" name="Google Shape;232;p12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3"/>
          <p:cNvSpPr txBox="1"/>
          <p:nvPr>
            <p:ph type="title"/>
          </p:nvPr>
        </p:nvSpPr>
        <p:spPr>
          <a:xfrm>
            <a:off x="4425550" y="1359550"/>
            <a:ext cx="3878700" cy="22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i="0" lang="hu" u="none">
                <a:latin typeface="Google Sans"/>
                <a:ea typeface="Google Sans"/>
                <a:cs typeface="Google Sans"/>
                <a:sym typeface="Google Sans"/>
              </a:rPr>
              <a:t>Ez személyes. Maradjon közted és a barátod között. </a:t>
            </a:r>
            <a:endParaRPr b="1"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38" name="Google Shape;238;p13"/>
          <p:cNvSpPr txBox="1"/>
          <p:nvPr>
            <p:ph idx="2"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3. magyarázat 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39" name="Google Shape;239;p13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14"/>
          <p:cNvPicPr preferRelativeResize="0"/>
          <p:nvPr/>
        </p:nvPicPr>
        <p:blipFill rotWithShape="1">
          <a:blip r:embed="rId3">
            <a:alphaModFix/>
          </a:blip>
          <a:srcRect b="3432" l="3159" r="4724" t="3776"/>
          <a:stretch/>
        </p:blipFill>
        <p:spPr>
          <a:xfrm>
            <a:off x="5197525" y="1080575"/>
            <a:ext cx="2971574" cy="2993174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14"/>
          <p:cNvSpPr txBox="1"/>
          <p:nvPr>
            <p:ph type="title"/>
          </p:nvPr>
        </p:nvSpPr>
        <p:spPr>
          <a:xfrm>
            <a:off x="1495950" y="707500"/>
            <a:ext cx="2209500" cy="9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/>
              <a:t> </a:t>
            </a:r>
            <a:endParaRPr/>
          </a:p>
        </p:txBody>
      </p:sp>
      <p:sp>
        <p:nvSpPr>
          <p:cNvPr id="246" name="Google Shape;246;p14"/>
          <p:cNvSpPr txBox="1"/>
          <p:nvPr>
            <p:ph idx="2"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A tanár szituációja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47" name="Google Shape;247;p14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5"/>
          <p:cNvSpPr txBox="1"/>
          <p:nvPr>
            <p:ph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A tanár válasza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53" name="Google Shape;253;p15"/>
          <p:cNvSpPr/>
          <p:nvPr/>
        </p:nvSpPr>
        <p:spPr>
          <a:xfrm>
            <a:off x="973075" y="1374200"/>
            <a:ext cx="1113000" cy="1113000"/>
          </a:xfrm>
          <a:prstGeom prst="roundRect">
            <a:avLst>
              <a:gd fmla="val 6794" name="adj"/>
            </a:avLst>
          </a:prstGeom>
          <a:noFill/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5"/>
          <p:cNvSpPr/>
          <p:nvPr/>
        </p:nvSpPr>
        <p:spPr>
          <a:xfrm>
            <a:off x="3058575" y="1374200"/>
            <a:ext cx="1113000" cy="1113000"/>
          </a:xfrm>
          <a:prstGeom prst="roundRect">
            <a:avLst>
              <a:gd fmla="val 6794" name="adj"/>
            </a:avLst>
          </a:prstGeom>
          <a:noFill/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5"/>
          <p:cNvSpPr/>
          <p:nvPr/>
        </p:nvSpPr>
        <p:spPr>
          <a:xfrm>
            <a:off x="5100850" y="1374200"/>
            <a:ext cx="1113000" cy="1113000"/>
          </a:xfrm>
          <a:prstGeom prst="roundRect">
            <a:avLst>
              <a:gd fmla="val 6794" name="adj"/>
            </a:avLst>
          </a:prstGeom>
          <a:noFill/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15"/>
          <p:cNvSpPr/>
          <p:nvPr/>
        </p:nvSpPr>
        <p:spPr>
          <a:xfrm>
            <a:off x="6914525" y="1374200"/>
            <a:ext cx="1113000" cy="1113000"/>
          </a:xfrm>
          <a:prstGeom prst="roundRect">
            <a:avLst>
              <a:gd fmla="val 6794" name="adj"/>
            </a:avLst>
          </a:prstGeom>
          <a:noFill/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7" name="Google Shape;257;p15"/>
          <p:cNvGrpSpPr/>
          <p:nvPr/>
        </p:nvGrpSpPr>
        <p:grpSpPr>
          <a:xfrm>
            <a:off x="7142688" y="1616200"/>
            <a:ext cx="1113012" cy="1121091"/>
            <a:chOff x="7585588" y="3643400"/>
            <a:chExt cx="1113012" cy="1121091"/>
          </a:xfrm>
        </p:grpSpPr>
        <p:sp>
          <p:nvSpPr>
            <p:cNvPr id="258" name="Google Shape;258;p15"/>
            <p:cNvSpPr/>
            <p:nvPr/>
          </p:nvSpPr>
          <p:spPr>
            <a:xfrm>
              <a:off x="7585600" y="3643400"/>
              <a:ext cx="1113000" cy="1113000"/>
            </a:xfrm>
            <a:prstGeom prst="roundRect">
              <a:avLst>
                <a:gd fmla="val 6794" name="adj"/>
              </a:avLst>
            </a:prstGeom>
            <a:solidFill>
              <a:srgbClr val="FFFFFF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22352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59" name="Google Shape;259;p15"/>
            <p:cNvPicPr preferRelativeResize="0"/>
            <p:nvPr/>
          </p:nvPicPr>
          <p:blipFill rotWithShape="1">
            <a:blip r:embed="rId3">
              <a:alphaModFix/>
            </a:blip>
            <a:srcRect b="3432" l="3159" r="4724" t="3776"/>
            <a:stretch/>
          </p:blipFill>
          <p:spPr>
            <a:xfrm>
              <a:off x="7585588" y="3643400"/>
              <a:ext cx="1112999" cy="11210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411"/>
                </a:srgbClr>
              </a:outerShdw>
            </a:effectLst>
          </p:spPr>
        </p:pic>
      </p:grpSp>
      <p:grpSp>
        <p:nvGrpSpPr>
          <p:cNvPr id="260" name="Google Shape;260;p15"/>
          <p:cNvGrpSpPr/>
          <p:nvPr/>
        </p:nvGrpSpPr>
        <p:grpSpPr>
          <a:xfrm>
            <a:off x="5351963" y="1616200"/>
            <a:ext cx="1115412" cy="1121091"/>
            <a:chOff x="6298513" y="3643400"/>
            <a:chExt cx="1115412" cy="1121091"/>
          </a:xfrm>
        </p:grpSpPr>
        <p:sp>
          <p:nvSpPr>
            <p:cNvPr id="261" name="Google Shape;261;p15"/>
            <p:cNvSpPr/>
            <p:nvPr/>
          </p:nvSpPr>
          <p:spPr>
            <a:xfrm>
              <a:off x="6300925" y="3643400"/>
              <a:ext cx="1113000" cy="1113000"/>
            </a:xfrm>
            <a:prstGeom prst="roundRect">
              <a:avLst>
                <a:gd fmla="val 6794" name="adj"/>
              </a:avLst>
            </a:prstGeom>
            <a:solidFill>
              <a:srgbClr val="FFFFFF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22352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62" name="Google Shape;262;p15"/>
            <p:cNvPicPr preferRelativeResize="0"/>
            <p:nvPr/>
          </p:nvPicPr>
          <p:blipFill rotWithShape="1">
            <a:blip r:embed="rId3">
              <a:alphaModFix/>
            </a:blip>
            <a:srcRect b="3432" l="3159" r="4724" t="3776"/>
            <a:stretch/>
          </p:blipFill>
          <p:spPr>
            <a:xfrm>
              <a:off x="6298513" y="3643400"/>
              <a:ext cx="1112999" cy="11210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411"/>
                </a:srgbClr>
              </a:outerShdw>
            </a:effectLst>
          </p:spPr>
        </p:pic>
      </p:grpSp>
      <p:grpSp>
        <p:nvGrpSpPr>
          <p:cNvPr id="263" name="Google Shape;263;p15"/>
          <p:cNvGrpSpPr/>
          <p:nvPr/>
        </p:nvGrpSpPr>
        <p:grpSpPr>
          <a:xfrm>
            <a:off x="3268363" y="1616200"/>
            <a:ext cx="1117812" cy="1121091"/>
            <a:chOff x="7583188" y="2411550"/>
            <a:chExt cx="1117812" cy="1121091"/>
          </a:xfrm>
        </p:grpSpPr>
        <p:sp>
          <p:nvSpPr>
            <p:cNvPr id="264" name="Google Shape;264;p15"/>
            <p:cNvSpPr/>
            <p:nvPr/>
          </p:nvSpPr>
          <p:spPr>
            <a:xfrm>
              <a:off x="7588000" y="2411550"/>
              <a:ext cx="1113000" cy="1113000"/>
            </a:xfrm>
            <a:prstGeom prst="roundRect">
              <a:avLst>
                <a:gd fmla="val 6794" name="adj"/>
              </a:avLst>
            </a:prstGeom>
            <a:solidFill>
              <a:srgbClr val="FFFFFF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22352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65" name="Google Shape;265;p15"/>
            <p:cNvPicPr preferRelativeResize="0"/>
            <p:nvPr/>
          </p:nvPicPr>
          <p:blipFill rotWithShape="1">
            <a:blip r:embed="rId3">
              <a:alphaModFix/>
            </a:blip>
            <a:srcRect b="3432" l="3159" r="4724" t="3776"/>
            <a:stretch/>
          </p:blipFill>
          <p:spPr>
            <a:xfrm>
              <a:off x="7583188" y="2411550"/>
              <a:ext cx="1112999" cy="11210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411"/>
                </a:srgbClr>
              </a:outerShdw>
            </a:effectLst>
          </p:spPr>
        </p:pic>
      </p:grpSp>
      <p:grpSp>
        <p:nvGrpSpPr>
          <p:cNvPr id="266" name="Google Shape;266;p15"/>
          <p:cNvGrpSpPr/>
          <p:nvPr/>
        </p:nvGrpSpPr>
        <p:grpSpPr>
          <a:xfrm>
            <a:off x="1189575" y="1616200"/>
            <a:ext cx="1113000" cy="1121091"/>
            <a:chOff x="6299725" y="2411550"/>
            <a:chExt cx="1113000" cy="1121091"/>
          </a:xfrm>
        </p:grpSpPr>
        <p:sp>
          <p:nvSpPr>
            <p:cNvPr id="267" name="Google Shape;267;p15"/>
            <p:cNvSpPr/>
            <p:nvPr/>
          </p:nvSpPr>
          <p:spPr>
            <a:xfrm>
              <a:off x="6299725" y="2411550"/>
              <a:ext cx="1113000" cy="1113000"/>
            </a:xfrm>
            <a:prstGeom prst="roundRect">
              <a:avLst>
                <a:gd fmla="val 6794" name="adj"/>
              </a:avLst>
            </a:prstGeom>
            <a:solidFill>
              <a:srgbClr val="FFFFFF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22352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68" name="Google Shape;268;p15"/>
            <p:cNvPicPr preferRelativeResize="0"/>
            <p:nvPr/>
          </p:nvPicPr>
          <p:blipFill rotWithShape="1">
            <a:blip r:embed="rId3">
              <a:alphaModFix/>
            </a:blip>
            <a:srcRect b="3432" l="3159" r="4724" t="3776"/>
            <a:stretch/>
          </p:blipFill>
          <p:spPr>
            <a:xfrm>
              <a:off x="6299725" y="2411550"/>
              <a:ext cx="1112999" cy="11210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411"/>
                </a:srgbClr>
              </a:outerShdw>
            </a:effectLst>
          </p:spPr>
        </p:pic>
      </p:grpSp>
      <p:sp>
        <p:nvSpPr>
          <p:cNvPr id="269" name="Google Shape;269;p15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6"/>
          <p:cNvSpPr txBox="1"/>
          <p:nvPr>
            <p:ph type="title"/>
          </p:nvPr>
        </p:nvSpPr>
        <p:spPr>
          <a:xfrm>
            <a:off x="4435725" y="1370675"/>
            <a:ext cx="3878700" cy="22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75" name="Google Shape;275;p16"/>
          <p:cNvSpPr txBox="1"/>
          <p:nvPr>
            <p:ph idx="2"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A tanári feladat magyarázata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76" name="Google Shape;276;p16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7"/>
          <p:cNvSpPr txBox="1"/>
          <p:nvPr/>
        </p:nvSpPr>
        <p:spPr>
          <a:xfrm>
            <a:off x="1909875" y="1254350"/>
            <a:ext cx="5324400" cy="26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hu" sz="2500" u="none" cap="none" strike="noStrike">
                <a:solidFill>
                  <a:srgbClr val="174EA6"/>
                </a:solidFill>
                <a:latin typeface="Google Sans"/>
                <a:ea typeface="Google Sans"/>
                <a:cs typeface="Google Sans"/>
                <a:sym typeface="Google Sans"/>
              </a:rPr>
              <a:t>Szép munka!</a:t>
            </a:r>
            <a:endParaRPr b="1" i="0" sz="2500" u="none" cap="none" strike="noStrike">
              <a:solidFill>
                <a:srgbClr val="174EA6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hu" sz="3000" u="none" cap="none" strike="noStrike">
                <a:solidFill>
                  <a:srgbClr val="174EA6"/>
                </a:solidFill>
                <a:latin typeface="Google Sans"/>
                <a:ea typeface="Google Sans"/>
                <a:cs typeface="Google Sans"/>
                <a:sym typeface="Google Sans"/>
              </a:rPr>
              <a:t>Okos vagy az interneten.</a:t>
            </a:r>
            <a:endParaRPr b="1" i="0" sz="3000" u="none" cap="none" strike="noStrike">
              <a:solidFill>
                <a:srgbClr val="174EA6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hu" sz="2400" u="none" cap="none" strike="noStrik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Ne feledd:</a:t>
            </a:r>
            <a:r>
              <a:rPr i="0" lang="hu" sz="2400" u="none" cap="none" strike="noStrik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 Ha nem vagy biztos </a:t>
            </a:r>
            <a:endParaRPr i="0" sz="2400" u="none" cap="none" strike="noStrike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i="0" lang="hu" sz="2400" u="none" cap="none" strike="noStrik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abban, mit oszthatsz meg másokkal, </a:t>
            </a:r>
            <a:endParaRPr i="0" sz="2400" u="none" cap="none" strike="noStrike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0" lang="hu" sz="2400" u="none" cap="none" strike="noStrik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beszéld meg egy olyan felnőttel, akiben megbízol.</a:t>
            </a:r>
            <a:endParaRPr i="0" sz="2400" u="none" cap="none" strike="noStrike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2" name="Google Shape;282;p17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"/>
          <p:cNvSpPr txBox="1"/>
          <p:nvPr>
            <p:ph type="title"/>
          </p:nvPr>
        </p:nvSpPr>
        <p:spPr>
          <a:xfrm>
            <a:off x="850200" y="1449000"/>
            <a:ext cx="7443600" cy="20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Az interneten üzeneteken, fotókon és cseteken keresztül kapcsolódunk egymáshoz és a világhoz. Ezeket a kapcsolódásokat „digitális lábnyomnak” nevezzük, amelyet mások is láthatnak. Nagyon fontos mérlegelni, hogy mit és kivel osztunk meg.</a:t>
            </a:r>
            <a:endParaRPr sz="2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116" name="Google Shape;116;p2"/>
          <p:cNvPicPr preferRelativeResize="0"/>
          <p:nvPr/>
        </p:nvPicPr>
        <p:blipFill rotWithShape="1">
          <a:blip r:embed="rId3">
            <a:alphaModFix/>
          </a:blip>
          <a:srcRect b="33896" l="42039" r="42565" t="35578"/>
          <a:stretch/>
        </p:blipFill>
        <p:spPr>
          <a:xfrm>
            <a:off x="4265225" y="630900"/>
            <a:ext cx="613550" cy="684374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dk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"/>
          <p:cNvSpPr txBox="1"/>
          <p:nvPr>
            <p:ph type="title"/>
          </p:nvPr>
        </p:nvSpPr>
        <p:spPr>
          <a:xfrm>
            <a:off x="1163700" y="1474175"/>
            <a:ext cx="6816600" cy="19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A játék lényege, hogy eldöntsd, </a:t>
            </a:r>
            <a:endParaRPr i="0" sz="2200" u="none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mit</a:t>
            </a:r>
            <a:r>
              <a:rPr lang="hu" sz="2200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 </a:t>
            </a: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és kivel osztasz meg.</a:t>
            </a:r>
            <a:endParaRPr sz="2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Barátokkal? A családdal? A nyilvánossággal? Privát marad (senkivel)?</a:t>
            </a:r>
            <a:endParaRPr sz="2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4285F4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2200" u="none">
                <a:solidFill>
                  <a:srgbClr val="174EA6"/>
                </a:solidFill>
                <a:latin typeface="Google Sans"/>
                <a:ea typeface="Google Sans"/>
                <a:cs typeface="Google Sans"/>
                <a:sym typeface="Google Sans"/>
              </a:rPr>
              <a:t>A győzelem kulcsa: Megosztás előtt mérlegelj!</a:t>
            </a:r>
            <a:endParaRPr sz="2200">
              <a:solidFill>
                <a:srgbClr val="174EA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123" name="Google Shape;123;p3"/>
          <p:cNvPicPr preferRelativeResize="0"/>
          <p:nvPr/>
        </p:nvPicPr>
        <p:blipFill rotWithShape="1">
          <a:blip r:embed="rId3">
            <a:alphaModFix/>
          </a:blip>
          <a:srcRect b="33896" l="42039" r="42565" t="35578"/>
          <a:stretch/>
        </p:blipFill>
        <p:spPr>
          <a:xfrm>
            <a:off x="4265225" y="630900"/>
            <a:ext cx="613550" cy="684374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3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dk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"/>
          <p:cNvSpPr txBox="1"/>
          <p:nvPr>
            <p:ph type="title"/>
          </p:nvPr>
        </p:nvSpPr>
        <p:spPr>
          <a:xfrm>
            <a:off x="2132850" y="664575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Amire szükséged lesz: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130" name="Google Shape;130;p4"/>
          <p:cNvPicPr preferRelativeResize="0"/>
          <p:nvPr/>
        </p:nvPicPr>
        <p:blipFill rotWithShape="1">
          <a:blip r:embed="rId3">
            <a:alphaModFix/>
          </a:blip>
          <a:srcRect b="0" l="7359" r="7358" t="0"/>
          <a:stretch/>
        </p:blipFill>
        <p:spPr>
          <a:xfrm>
            <a:off x="6701900" y="2393875"/>
            <a:ext cx="1975027" cy="23259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1" name="Google Shape;131;p4"/>
          <p:cNvGrpSpPr/>
          <p:nvPr/>
        </p:nvGrpSpPr>
        <p:grpSpPr>
          <a:xfrm>
            <a:off x="1647730" y="1815179"/>
            <a:ext cx="2587998" cy="1999816"/>
            <a:chOff x="1647722" y="1815178"/>
            <a:chExt cx="2587998" cy="1999816"/>
          </a:xfrm>
        </p:grpSpPr>
        <p:grpSp>
          <p:nvGrpSpPr>
            <p:cNvPr id="132" name="Google Shape;132;p4"/>
            <p:cNvGrpSpPr/>
            <p:nvPr/>
          </p:nvGrpSpPr>
          <p:grpSpPr>
            <a:xfrm>
              <a:off x="1647722" y="1815178"/>
              <a:ext cx="2587998" cy="1999816"/>
              <a:chOff x="1647722" y="1815178"/>
              <a:chExt cx="2587998" cy="1999816"/>
            </a:xfrm>
          </p:grpSpPr>
          <p:pic>
            <p:nvPicPr>
              <p:cNvPr id="133" name="Google Shape;133;p4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647722" y="1815178"/>
                <a:ext cx="2587998" cy="1999816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7150" rotWithShape="0" algn="bl" dir="5400000" dist="19050">
                  <a:srgbClr val="000000">
                    <a:alpha val="24313"/>
                  </a:srgbClr>
                </a:outerShdw>
              </a:effectLst>
            </p:spPr>
          </p:pic>
          <p:sp>
            <p:nvSpPr>
              <p:cNvPr id="134" name="Google Shape;134;p4"/>
              <p:cNvSpPr txBox="1"/>
              <p:nvPr/>
            </p:nvSpPr>
            <p:spPr>
              <a:xfrm>
                <a:off x="1935942" y="1904349"/>
                <a:ext cx="341400" cy="9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00"/>
                  <a:buFont typeface="Arial"/>
                  <a:buNone/>
                </a:pPr>
                <a:r>
                  <a:rPr b="1" i="0" lang="hu" sz="300" u="none" cap="none" strike="noStrike">
                    <a:solidFill>
                      <a:srgbClr val="1B51A5"/>
                    </a:solidFill>
                    <a:latin typeface="Google Sans"/>
                    <a:ea typeface="Google Sans"/>
                    <a:cs typeface="Google Sans"/>
                    <a:sym typeface="Google Sans"/>
                  </a:rPr>
                  <a:t>Megosztás előtt mérlegelj!</a:t>
                </a:r>
                <a:endParaRPr b="1" i="0" sz="300" u="none" cap="none" strike="noStrike">
                  <a:solidFill>
                    <a:srgbClr val="1B51A5"/>
                  </a:solidFill>
                  <a:latin typeface="Google Sans"/>
                  <a:ea typeface="Google Sans"/>
                  <a:cs typeface="Google Sans"/>
                  <a:sym typeface="Google Sans"/>
                </a:endParaRPr>
              </a:p>
            </p:txBody>
          </p:sp>
        </p:grpSp>
        <p:sp>
          <p:nvSpPr>
            <p:cNvPr id="135" name="Google Shape;135;p4"/>
            <p:cNvSpPr txBox="1"/>
            <p:nvPr/>
          </p:nvSpPr>
          <p:spPr>
            <a:xfrm>
              <a:off x="1842293" y="3644593"/>
              <a:ext cx="448469" cy="461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"/>
                <a:buFont typeface="Arial"/>
                <a:buNone/>
              </a:pPr>
              <a:r>
                <a:rPr b="1" i="0" lang="hu" sz="3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Légy az Internet Ásza</a:t>
              </a:r>
              <a:endParaRPr b="1" i="0" sz="3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  <p:grpSp>
        <p:nvGrpSpPr>
          <p:cNvPr id="136" name="Google Shape;136;p4"/>
          <p:cNvGrpSpPr/>
          <p:nvPr/>
        </p:nvGrpSpPr>
        <p:grpSpPr>
          <a:xfrm>
            <a:off x="4388126" y="1815182"/>
            <a:ext cx="2587997" cy="1999815"/>
            <a:chOff x="4388126" y="1815182"/>
            <a:chExt cx="2587997" cy="1999815"/>
          </a:xfrm>
        </p:grpSpPr>
        <p:grpSp>
          <p:nvGrpSpPr>
            <p:cNvPr id="137" name="Google Shape;137;p4"/>
            <p:cNvGrpSpPr/>
            <p:nvPr/>
          </p:nvGrpSpPr>
          <p:grpSpPr>
            <a:xfrm>
              <a:off x="4388126" y="1815182"/>
              <a:ext cx="2587997" cy="1999815"/>
              <a:chOff x="4388126" y="1815182"/>
              <a:chExt cx="2587997" cy="1999815"/>
            </a:xfrm>
          </p:grpSpPr>
          <p:grpSp>
            <p:nvGrpSpPr>
              <p:cNvPr id="138" name="Google Shape;138;p4"/>
              <p:cNvGrpSpPr/>
              <p:nvPr/>
            </p:nvGrpSpPr>
            <p:grpSpPr>
              <a:xfrm>
                <a:off x="4388126" y="1815182"/>
                <a:ext cx="2587997" cy="1999815"/>
                <a:chOff x="4388126" y="1815182"/>
                <a:chExt cx="2587997" cy="1999815"/>
              </a:xfrm>
            </p:grpSpPr>
            <p:grpSp>
              <p:nvGrpSpPr>
                <p:cNvPr id="139" name="Google Shape;139;p4"/>
                <p:cNvGrpSpPr/>
                <p:nvPr/>
              </p:nvGrpSpPr>
              <p:grpSpPr>
                <a:xfrm>
                  <a:off x="4388126" y="1815182"/>
                  <a:ext cx="2587997" cy="1999815"/>
                  <a:chOff x="4388126" y="1815182"/>
                  <a:chExt cx="2587997" cy="1999815"/>
                </a:xfrm>
              </p:grpSpPr>
              <p:grpSp>
                <p:nvGrpSpPr>
                  <p:cNvPr id="140" name="Google Shape;140;p4"/>
                  <p:cNvGrpSpPr/>
                  <p:nvPr/>
                </p:nvGrpSpPr>
                <p:grpSpPr>
                  <a:xfrm>
                    <a:off x="4388126" y="1815182"/>
                    <a:ext cx="2587997" cy="1999815"/>
                    <a:chOff x="4388126" y="1815182"/>
                    <a:chExt cx="2587997" cy="1999815"/>
                  </a:xfrm>
                </p:grpSpPr>
                <p:grpSp>
                  <p:nvGrpSpPr>
                    <p:cNvPr id="141" name="Google Shape;141;p4"/>
                    <p:cNvGrpSpPr/>
                    <p:nvPr/>
                  </p:nvGrpSpPr>
                  <p:grpSpPr>
                    <a:xfrm>
                      <a:off x="4388126" y="1815182"/>
                      <a:ext cx="2587997" cy="1999815"/>
                      <a:chOff x="4388126" y="1815182"/>
                      <a:chExt cx="2587997" cy="1999815"/>
                    </a:xfrm>
                  </p:grpSpPr>
                  <p:grpSp>
                    <p:nvGrpSpPr>
                      <p:cNvPr id="142" name="Google Shape;142;p4"/>
                      <p:cNvGrpSpPr/>
                      <p:nvPr/>
                    </p:nvGrpSpPr>
                    <p:grpSpPr>
                      <a:xfrm>
                        <a:off x="4388126" y="1815182"/>
                        <a:ext cx="2587997" cy="1999815"/>
                        <a:chOff x="4388126" y="1815182"/>
                        <a:chExt cx="2587997" cy="1999815"/>
                      </a:xfrm>
                    </p:grpSpPr>
                    <p:grpSp>
                      <p:nvGrpSpPr>
                        <p:cNvPr id="143" name="Google Shape;143;p4"/>
                        <p:cNvGrpSpPr/>
                        <p:nvPr/>
                      </p:nvGrpSpPr>
                      <p:grpSpPr>
                        <a:xfrm>
                          <a:off x="4388126" y="1815182"/>
                          <a:ext cx="2587997" cy="1999815"/>
                          <a:chOff x="4388126" y="1815182"/>
                          <a:chExt cx="2587997" cy="1999815"/>
                        </a:xfrm>
                      </p:grpSpPr>
                      <p:grpSp>
                        <p:nvGrpSpPr>
                          <p:cNvPr id="144" name="Google Shape;144;p4"/>
                          <p:cNvGrpSpPr/>
                          <p:nvPr/>
                        </p:nvGrpSpPr>
                        <p:grpSpPr>
                          <a:xfrm>
                            <a:off x="4388126" y="1815182"/>
                            <a:ext cx="2587997" cy="1999815"/>
                            <a:chOff x="4388126" y="1815182"/>
                            <a:chExt cx="2587997" cy="1999815"/>
                          </a:xfrm>
                        </p:grpSpPr>
                        <p:grpSp>
                          <p:nvGrpSpPr>
                            <p:cNvPr id="145" name="Google Shape;145;p4"/>
                            <p:cNvGrpSpPr/>
                            <p:nvPr/>
                          </p:nvGrpSpPr>
                          <p:grpSpPr>
                            <a:xfrm>
                              <a:off x="4388126" y="1815182"/>
                              <a:ext cx="2587997" cy="1999815"/>
                              <a:chOff x="4388126" y="1815182"/>
                              <a:chExt cx="2587997" cy="1999815"/>
                            </a:xfrm>
                          </p:grpSpPr>
                          <p:pic>
                            <p:nvPicPr>
                              <p:cNvPr id="146" name="Google Shape;146;p4"/>
                              <p:cNvPicPr preferRelativeResize="0"/>
                              <p:nvPr/>
                            </p:nvPicPr>
                            <p:blipFill rotWithShape="1">
                              <a:blip r:embed="rId5">
                                <a:alphaModFix/>
                              </a:blip>
                              <a:srcRect b="0" l="0" r="0" t="0"/>
                              <a:stretch/>
                            </p:blipFill>
                            <p:spPr>
                              <a:xfrm>
                                <a:off x="4388126" y="1815182"/>
                                <a:ext cx="2587997" cy="199981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>
                                <a:outerShdw blurRad="57150" rotWithShape="0" algn="bl" dir="5400000" dist="19050">
                                  <a:srgbClr val="000000">
                                    <a:alpha val="24313"/>
                                  </a:srgbClr>
                                </a:outerShdw>
                              </a:effectLst>
                            </p:spPr>
                          </p:pic>
                          <p:sp>
                            <p:nvSpPr>
                              <p:cNvPr id="147" name="Google Shape;147;p4"/>
                              <p:cNvSpPr txBox="1"/>
                              <p:nvPr/>
                            </p:nvSpPr>
                            <p:spPr>
                              <a:xfrm>
                                <a:off x="4684401" y="1894788"/>
                                <a:ext cx="448500" cy="9240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</p:spPr>
                            <p:txBody>
                              <a:bodyPr anchorCtr="0" anchor="t" bIns="0" lIns="0" spcFirstLastPara="1" rIns="0" wrap="square" tIns="0">
                                <a:spAutoFit/>
                              </a:bodyPr>
                              <a:lstStyle/>
                              <a:p>
                                <a:pPr indent="0" lvl="0" marL="0" marR="0" rtl="0" algn="l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>
                                    <a:srgbClr val="000000"/>
                                  </a:buClr>
                                  <a:buSzPts val="300"/>
                                  <a:buFont typeface="Arial"/>
                                  <a:buNone/>
                                </a:pPr>
                                <a:r>
                                  <a:rPr b="1" i="0" lang="hu" sz="300" u="none" cap="none" strike="noStrike">
                                    <a:solidFill>
                                      <a:srgbClr val="1B51A5"/>
                                    </a:solidFill>
                                    <a:latin typeface="Google Sans"/>
                                    <a:ea typeface="Google Sans"/>
                                    <a:cs typeface="Google Sans"/>
                                    <a:sym typeface="Google Sans"/>
                                  </a:rPr>
                                  <a:t>Megosztás előtt mérlegelj!</a:t>
                                </a:r>
                                <a:endParaRPr b="1" i="0" sz="300" u="none" cap="none" strike="noStrike">
                                  <a:solidFill>
                                    <a:srgbClr val="1B51A5"/>
                                  </a:solidFill>
                                  <a:latin typeface="Google Sans"/>
                                  <a:ea typeface="Google Sans"/>
                                  <a:cs typeface="Google Sans"/>
                                  <a:sym typeface="Google Sans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48" name="Google Shape;148;p4"/>
                            <p:cNvSpPr txBox="1"/>
                            <p:nvPr/>
                          </p:nvSpPr>
                          <p:spPr>
                            <a:xfrm>
                              <a:off x="5132906" y="1924050"/>
                              <a:ext cx="353400" cy="771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  <p:txBody>
                            <a:bodyPr anchorCtr="0" anchor="t" bIns="0" lIns="0" spcFirstLastPara="1" rIns="0" wrap="square" tIns="0">
                              <a:spAutoFit/>
                            </a:bodyPr>
                            <a:lstStyle/>
                            <a:p>
                              <a:pPr indent="0" lvl="0" marL="0" marR="0" rtl="0" algn="ctr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>
                                  <a:srgbClr val="000000"/>
                                </a:buClr>
                                <a:buSzPts val="500"/>
                                <a:buFont typeface="Arial"/>
                                <a:buNone/>
                              </a:pPr>
                              <a:r>
                                <a:rPr b="1" i="0" lang="hu" sz="500" u="none" cap="none" strike="noStrike">
                                  <a:solidFill>
                                    <a:srgbClr val="1B51A5"/>
                                  </a:solidFill>
                                  <a:latin typeface="Google Sans"/>
                                  <a:ea typeface="Google Sans"/>
                                  <a:cs typeface="Google Sans"/>
                                  <a:sym typeface="Google Sans"/>
                                </a:rPr>
                                <a:t>Barátok</a:t>
                              </a:r>
                              <a:endParaRPr b="1" i="0" sz="500" u="none" cap="none" strike="noStrike">
                                <a:solidFill>
                                  <a:srgbClr val="1B51A5"/>
                                </a:solidFill>
                                <a:latin typeface="Google Sans"/>
                                <a:ea typeface="Google Sans"/>
                                <a:cs typeface="Google Sans"/>
                                <a:sym typeface="Google Sans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49" name="Google Shape;149;p4"/>
                          <p:cNvSpPr txBox="1"/>
                          <p:nvPr/>
                        </p:nvSpPr>
                        <p:spPr>
                          <a:xfrm>
                            <a:off x="5505377" y="1924050"/>
                            <a:ext cx="353400" cy="771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  <p:txBody>
                          <a:bodyPr anchorCtr="0" anchor="t" bIns="0" lIns="0" spcFirstLastPara="1" rIns="0" wrap="square" tIns="0">
                            <a:spAutoFit/>
                          </a:bodyPr>
                          <a:lstStyle/>
                          <a:p>
                            <a:pPr indent="0" lvl="0" marL="0" marR="0" rtl="0" algn="ctr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>
                                <a:srgbClr val="000000"/>
                              </a:buClr>
                              <a:buSzPts val="500"/>
                              <a:buFont typeface="Arial"/>
                              <a:buNone/>
                            </a:pPr>
                            <a:r>
                              <a:rPr b="1" i="0" lang="hu" sz="500" u="none" cap="none" strike="noStrike">
                                <a:solidFill>
                                  <a:srgbClr val="1B51A5"/>
                                </a:solidFill>
                                <a:latin typeface="Google Sans"/>
                                <a:ea typeface="Google Sans"/>
                                <a:cs typeface="Google Sans"/>
                                <a:sym typeface="Google Sans"/>
                              </a:rPr>
                              <a:t>Család</a:t>
                            </a:r>
                            <a:endParaRPr b="1" i="0" sz="500" u="none" cap="none" strike="noStrike">
                              <a:solidFill>
                                <a:srgbClr val="1B51A5"/>
                              </a:solidFill>
                              <a:latin typeface="Google Sans"/>
                              <a:ea typeface="Google Sans"/>
                              <a:cs typeface="Google Sans"/>
                              <a:sym typeface="Google Sans"/>
                            </a:endParaRPr>
                          </a:p>
                        </p:txBody>
                      </p:sp>
                    </p:grpSp>
                    <p:sp>
                      <p:nvSpPr>
                        <p:cNvPr id="150" name="Google Shape;150;p4"/>
                        <p:cNvSpPr txBox="1"/>
                        <p:nvPr/>
                      </p:nvSpPr>
                      <p:spPr>
                        <a:xfrm>
                          <a:off x="5877686" y="1924050"/>
                          <a:ext cx="353400" cy="771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anchorCtr="0" anchor="t" bIns="0" lIns="0" spcFirstLastPara="1" rIns="0" wrap="square" tIns="0">
                          <a:spAutoFit/>
                        </a:bodyPr>
                        <a:lstStyle/>
                        <a:p>
                          <a:pPr indent="0" lvl="0" marL="0" marR="0" rtl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Pts val="500"/>
                            <a:buFont typeface="Arial"/>
                            <a:buNone/>
                          </a:pPr>
                          <a:r>
                            <a:rPr b="1" i="0" lang="hu" sz="500" u="none" cap="none" strike="noStrike">
                              <a:solidFill>
                                <a:srgbClr val="1B51A5"/>
                              </a:solidFill>
                              <a:latin typeface="Google Sans"/>
                              <a:ea typeface="Google Sans"/>
                              <a:cs typeface="Google Sans"/>
                              <a:sym typeface="Google Sans"/>
                            </a:rPr>
                            <a:t>Nyilvános</a:t>
                          </a:r>
                          <a:endParaRPr b="1" i="0" sz="500" u="none" cap="none" strike="noStrike">
                            <a:solidFill>
                              <a:srgbClr val="1B51A5"/>
                            </a:solidFill>
                            <a:latin typeface="Google Sans"/>
                            <a:ea typeface="Google Sans"/>
                            <a:cs typeface="Google Sans"/>
                            <a:sym typeface="Google Sans"/>
                          </a:endParaRPr>
                        </a:p>
                      </p:txBody>
                    </p:sp>
                  </p:grpSp>
                  <p:sp>
                    <p:nvSpPr>
                      <p:cNvPr id="151" name="Google Shape;151;p4"/>
                      <p:cNvSpPr txBox="1"/>
                      <p:nvPr/>
                    </p:nvSpPr>
                    <p:spPr>
                      <a:xfrm>
                        <a:off x="6271144" y="1924050"/>
                        <a:ext cx="353400" cy="7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anchorCtr="0" anchor="t" bIns="0" lIns="0" spcFirstLastPara="1" rIns="0" wrap="square" tIns="0">
                        <a:spAutoFit/>
                      </a:bodyPr>
                      <a:lstStyle/>
                      <a:p>
                        <a:pPr indent="0" lvl="0" marL="0" marR="0" rtl="0" algn="ctr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500"/>
                          <a:buFont typeface="Arial"/>
                          <a:buNone/>
                        </a:pPr>
                        <a:r>
                          <a:rPr b="1" i="0" lang="hu" sz="500" u="none" cap="none" strike="noStrike">
                            <a:solidFill>
                              <a:srgbClr val="1B51A5"/>
                            </a:solidFill>
                            <a:latin typeface="Google Sans"/>
                            <a:ea typeface="Google Sans"/>
                            <a:cs typeface="Google Sans"/>
                            <a:sym typeface="Google Sans"/>
                          </a:rPr>
                          <a:t>Privát</a:t>
                        </a:r>
                        <a:endParaRPr b="1" i="0" sz="500" u="none" cap="none" strike="noStrike">
                          <a:solidFill>
                            <a:srgbClr val="1B51A5"/>
                          </a:solidFill>
                          <a:latin typeface="Google Sans"/>
                          <a:ea typeface="Google Sans"/>
                          <a:cs typeface="Google Sans"/>
                          <a:sym typeface="Google Sans"/>
                        </a:endParaRPr>
                      </a:p>
                    </p:txBody>
                  </p:sp>
                </p:grpSp>
                <p:sp>
                  <p:nvSpPr>
                    <p:cNvPr id="152" name="Google Shape;152;p4"/>
                    <p:cNvSpPr txBox="1"/>
                    <p:nvPr/>
                  </p:nvSpPr>
                  <p:spPr>
                    <a:xfrm>
                      <a:off x="4753299" y="2149901"/>
                      <a:ext cx="353494" cy="10772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anchorCtr="0" anchor="t" bIns="0" lIns="0" spcFirstLastPara="1" rIns="0" wrap="square" tIns="0">
                      <a:sp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b="1" i="0" lang="hu" sz="400" u="none" cap="none" strike="noStrike">
                          <a:solidFill>
                            <a:srgbClr val="1B51A5"/>
                          </a:solidFill>
                          <a:latin typeface="Google Sans"/>
                          <a:ea typeface="Google Sans"/>
                          <a:cs typeface="Google Sans"/>
                          <a:sym typeface="Google Sans"/>
                        </a:rPr>
                        <a:t>1. szituáció</a:t>
                      </a:r>
                      <a:endParaRPr b="1" i="0" sz="1400" u="none" cap="none" strike="noStrike">
                        <a:solidFill>
                          <a:srgbClr val="000000"/>
                        </a:solidFill>
                        <a:latin typeface="Google Sans"/>
                        <a:ea typeface="Google Sans"/>
                        <a:cs typeface="Google Sans"/>
                        <a:sym typeface="Google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i="0" lang="hu" sz="300" u="none" cap="none" strike="noStrike">
                          <a:solidFill>
                            <a:schemeClr val="dk1"/>
                          </a:solidFill>
                          <a:latin typeface="Google Sans"/>
                          <a:ea typeface="Google Sans"/>
                          <a:cs typeface="Google Sans"/>
                          <a:sym typeface="Google Sans"/>
                        </a:rPr>
                        <a:t>(babafotó)</a:t>
                      </a:r>
                      <a:endParaRPr i="0" sz="300" u="none" cap="none" strike="noStrike">
                        <a:solidFill>
                          <a:schemeClr val="dk1"/>
                        </a:solidFill>
                        <a:latin typeface="Google Sans"/>
                        <a:ea typeface="Google Sans"/>
                        <a:cs typeface="Google Sans"/>
                        <a:sym typeface="Google Sans"/>
                      </a:endParaRPr>
                    </a:p>
                  </p:txBody>
                </p:sp>
              </p:grpSp>
              <p:sp>
                <p:nvSpPr>
                  <p:cNvPr id="153" name="Google Shape;153;p4"/>
                  <p:cNvSpPr txBox="1"/>
                  <p:nvPr/>
                </p:nvSpPr>
                <p:spPr>
                  <a:xfrm>
                    <a:off x="4753299" y="2538488"/>
                    <a:ext cx="353494" cy="10772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0" lIns="0" spcFirstLastPara="1" rIns="0" wrap="square" tIns="0">
                    <a:sp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400"/>
                      <a:buFont typeface="Arial"/>
                      <a:buNone/>
                    </a:pPr>
                    <a:r>
                      <a:rPr b="1" i="0" lang="hu" sz="400" u="none" cap="none" strike="noStrike">
                        <a:solidFill>
                          <a:srgbClr val="1B51A5"/>
                        </a:solidFill>
                        <a:latin typeface="Google Sans"/>
                        <a:ea typeface="Google Sans"/>
                        <a:cs typeface="Google Sans"/>
                        <a:sym typeface="Google Sans"/>
                      </a:rPr>
                      <a:t>2. szituáció</a:t>
                    </a:r>
                    <a:endParaRPr i="0" sz="1400" u="none" cap="none" strike="noStrike">
                      <a:solidFill>
                        <a:srgbClr val="000000"/>
                      </a:solidFill>
                      <a:latin typeface="Google Sans"/>
                      <a:ea typeface="Google Sans"/>
                      <a:cs typeface="Google Sans"/>
                      <a:sym typeface="Google Sans"/>
                    </a:endParaRPr>
                  </a:p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300"/>
                      <a:buFont typeface="Arial"/>
                      <a:buNone/>
                    </a:pPr>
                    <a:r>
                      <a:rPr i="0" lang="hu" sz="300" u="none" cap="none" strike="noStrike">
                        <a:solidFill>
                          <a:schemeClr val="dk1"/>
                        </a:solidFill>
                        <a:latin typeface="Google Sans"/>
                        <a:ea typeface="Google Sans"/>
                        <a:cs typeface="Google Sans"/>
                        <a:sym typeface="Google Sans"/>
                      </a:rPr>
                      <a:t>(videóklip)</a:t>
                    </a:r>
                    <a:endParaRPr i="0" sz="300" u="none" cap="none" strike="noStrike">
                      <a:solidFill>
                        <a:schemeClr val="dk1"/>
                      </a:solidFill>
                      <a:latin typeface="Google Sans"/>
                      <a:ea typeface="Google Sans"/>
                      <a:cs typeface="Google Sans"/>
                      <a:sym typeface="Google Sans"/>
                    </a:endParaRPr>
                  </a:p>
                </p:txBody>
              </p:sp>
            </p:grpSp>
            <p:sp>
              <p:nvSpPr>
                <p:cNvPr id="154" name="Google Shape;154;p4"/>
                <p:cNvSpPr txBox="1"/>
                <p:nvPr/>
              </p:nvSpPr>
              <p:spPr>
                <a:xfrm>
                  <a:off x="4753299" y="2910408"/>
                  <a:ext cx="353494" cy="10772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00"/>
                    <a:buFont typeface="Arial"/>
                    <a:buNone/>
                  </a:pPr>
                  <a:r>
                    <a:rPr b="1" i="0" lang="hu" sz="400" u="none" cap="none" strike="noStrike">
                      <a:solidFill>
                        <a:srgbClr val="1B51A5"/>
                      </a:solidFill>
                      <a:latin typeface="Google Sans"/>
                      <a:ea typeface="Google Sans"/>
                      <a:cs typeface="Google Sans"/>
                      <a:sym typeface="Google Sans"/>
                    </a:rPr>
                    <a:t>3. szituáció</a:t>
                  </a:r>
                  <a:endParaRPr i="0" sz="1400" u="none" cap="none" strike="noStrike">
                    <a:solidFill>
                      <a:srgbClr val="000000"/>
                    </a:solidFill>
                    <a:latin typeface="Google Sans"/>
                    <a:ea typeface="Google Sans"/>
                    <a:cs typeface="Google Sans"/>
                    <a:sym typeface="Google Sans"/>
                  </a:endParaRPr>
                </a:p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300"/>
                    <a:buFont typeface="Arial"/>
                    <a:buNone/>
                  </a:pPr>
                  <a:r>
                    <a:rPr i="0" lang="hu" sz="300" u="none" cap="none" strike="noStrike">
                      <a:solidFill>
                        <a:schemeClr val="dk1"/>
                      </a:solidFill>
                      <a:latin typeface="Google Sans"/>
                      <a:ea typeface="Google Sans"/>
                      <a:cs typeface="Google Sans"/>
                      <a:sym typeface="Google Sans"/>
                    </a:rPr>
                    <a:t>(beteg barát)</a:t>
                  </a:r>
                  <a:endParaRPr i="0" sz="300" u="none" cap="none" strike="noStrike">
                    <a:solidFill>
                      <a:schemeClr val="dk1"/>
                    </a:solidFill>
                    <a:latin typeface="Google Sans"/>
                    <a:ea typeface="Google Sans"/>
                    <a:cs typeface="Google Sans"/>
                    <a:sym typeface="Google Sans"/>
                  </a:endParaRPr>
                </a:p>
              </p:txBody>
            </p:sp>
          </p:grpSp>
          <p:sp>
            <p:nvSpPr>
              <p:cNvPr id="155" name="Google Shape;155;p4"/>
              <p:cNvSpPr txBox="1"/>
              <p:nvPr/>
            </p:nvSpPr>
            <p:spPr>
              <a:xfrm>
                <a:off x="4753299" y="3282328"/>
                <a:ext cx="353400" cy="15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00"/>
                  <a:buFont typeface="Arial"/>
                  <a:buNone/>
                </a:pPr>
                <a:r>
                  <a:rPr b="1" i="0" lang="hu" sz="400" u="none" cap="none" strike="noStrike">
                    <a:solidFill>
                      <a:srgbClr val="1B51A5"/>
                    </a:solidFill>
                    <a:latin typeface="Google Sans"/>
                    <a:ea typeface="Google Sans"/>
                    <a:cs typeface="Google Sans"/>
                    <a:sym typeface="Google Sans"/>
                  </a:rPr>
                  <a:t>4. szituáció</a:t>
                </a:r>
                <a:endParaRPr i="0" sz="1400" u="none" cap="none" strike="noStrike">
                  <a:solidFill>
                    <a:srgbClr val="000000"/>
                  </a:solidFill>
                  <a:latin typeface="Google Sans"/>
                  <a:ea typeface="Google Sans"/>
                  <a:cs typeface="Google Sans"/>
                  <a:sym typeface="Google Sans"/>
                </a:endParaRPr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00"/>
                  <a:buFont typeface="Arial"/>
                  <a:buNone/>
                </a:pPr>
                <a:r>
                  <a:rPr i="0" lang="hu" sz="300" u="none" cap="none" strike="noStrike">
                    <a:solidFill>
                      <a:schemeClr val="dk1"/>
                    </a:solidFill>
                    <a:latin typeface="Google Sans"/>
                    <a:ea typeface="Google Sans"/>
                    <a:cs typeface="Google Sans"/>
                    <a:sym typeface="Google Sans"/>
                  </a:rPr>
                  <a:t>(a tanár által adott feladat)</a:t>
                </a:r>
                <a:endParaRPr i="0" sz="3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endParaRPr>
              </a:p>
            </p:txBody>
          </p:sp>
        </p:grpSp>
        <p:sp>
          <p:nvSpPr>
            <p:cNvPr id="156" name="Google Shape;156;p4"/>
            <p:cNvSpPr txBox="1"/>
            <p:nvPr/>
          </p:nvSpPr>
          <p:spPr>
            <a:xfrm>
              <a:off x="4572000" y="3644593"/>
              <a:ext cx="448469" cy="461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"/>
                <a:buFont typeface="Arial"/>
                <a:buNone/>
              </a:pPr>
              <a:r>
                <a:rPr b="1" i="0" lang="hu" sz="3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Légy az Internet Ásza</a:t>
              </a:r>
              <a:endParaRPr b="1" i="0" sz="3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  <p:sp>
        <p:nvSpPr>
          <p:cNvPr id="157" name="Google Shape;157;p4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5"/>
          <p:cNvPicPr preferRelativeResize="0"/>
          <p:nvPr/>
        </p:nvPicPr>
        <p:blipFill rotWithShape="1">
          <a:blip r:embed="rId3">
            <a:alphaModFix/>
          </a:blip>
          <a:srcRect b="207" l="0" r="0" t="219"/>
          <a:stretch/>
        </p:blipFill>
        <p:spPr>
          <a:xfrm>
            <a:off x="5168575" y="1076250"/>
            <a:ext cx="3000628" cy="3000674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5"/>
          <p:cNvSpPr txBox="1"/>
          <p:nvPr>
            <p:ph type="title"/>
          </p:nvPr>
        </p:nvSpPr>
        <p:spPr>
          <a:xfrm>
            <a:off x="1381900" y="686950"/>
            <a:ext cx="2332500" cy="9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u="none">
                <a:latin typeface="Google Sans"/>
                <a:ea typeface="Google Sans"/>
                <a:cs typeface="Google Sans"/>
                <a:sym typeface="Google Sans"/>
              </a:rPr>
              <a:t>Nézd, milyen vicces ez a gyerekkori kép rólam!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64" name="Google Shape;164;p5"/>
          <p:cNvSpPr txBox="1"/>
          <p:nvPr>
            <p:ph idx="2" type="title"/>
          </p:nvPr>
        </p:nvSpPr>
        <p:spPr>
          <a:xfrm>
            <a:off x="273175" y="20125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sz="1000" u="none">
                <a:latin typeface="Google Sans"/>
                <a:ea typeface="Google Sans"/>
                <a:cs typeface="Google Sans"/>
                <a:sym typeface="Google Sans"/>
              </a:rPr>
              <a:t>1. szituáció</a:t>
            </a:r>
            <a:endParaRPr sz="1000"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65" name="Google Shape;165;p5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6"/>
          <p:cNvSpPr txBox="1"/>
          <p:nvPr>
            <p:ph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sz="1000" u="non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1. válasz</a:t>
            </a:r>
            <a:endParaRPr sz="1000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71" name="Google Shape;171;p6"/>
          <p:cNvSpPr/>
          <p:nvPr/>
        </p:nvSpPr>
        <p:spPr>
          <a:xfrm>
            <a:off x="2982375" y="1374200"/>
            <a:ext cx="1113000" cy="1113000"/>
          </a:xfrm>
          <a:prstGeom prst="roundRect">
            <a:avLst>
              <a:gd fmla="val 6794" name="adj"/>
            </a:avLst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rgbClr val="000000">
                <a:alpha val="22352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" name="Google Shape;172;p6"/>
          <p:cNvPicPr preferRelativeResize="0"/>
          <p:nvPr/>
        </p:nvPicPr>
        <p:blipFill rotWithShape="1">
          <a:blip r:embed="rId3">
            <a:alphaModFix/>
          </a:blip>
          <a:srcRect b="207" l="0" r="0" t="219"/>
          <a:stretch/>
        </p:blipFill>
        <p:spPr>
          <a:xfrm>
            <a:off x="2982375" y="1374188"/>
            <a:ext cx="1113000" cy="1113018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6"/>
          <p:cNvSpPr/>
          <p:nvPr/>
        </p:nvSpPr>
        <p:spPr>
          <a:xfrm>
            <a:off x="6862375" y="1404125"/>
            <a:ext cx="1113000" cy="1113000"/>
          </a:xfrm>
          <a:prstGeom prst="roundRect">
            <a:avLst>
              <a:gd fmla="val 6794" name="adj"/>
            </a:avLst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rgbClr val="000000">
                <a:alpha val="22352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Google Shape;174;p6"/>
          <p:cNvPicPr preferRelativeResize="0"/>
          <p:nvPr/>
        </p:nvPicPr>
        <p:blipFill rotWithShape="1">
          <a:blip r:embed="rId3">
            <a:alphaModFix/>
          </a:blip>
          <a:srcRect b="207" l="0" r="0" t="219"/>
          <a:stretch/>
        </p:blipFill>
        <p:spPr>
          <a:xfrm>
            <a:off x="6862375" y="1404113"/>
            <a:ext cx="1113000" cy="1113018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6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7"/>
          <p:cNvSpPr txBox="1"/>
          <p:nvPr>
            <p:ph type="title"/>
          </p:nvPr>
        </p:nvSpPr>
        <p:spPr>
          <a:xfrm>
            <a:off x="4458675" y="1391200"/>
            <a:ext cx="4032300" cy="22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sz="2000" u="non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Nincs azzal semmi gond, ha másokkal is meg szeretnéd osztani a képeidet, de ez maradhat családon belül is. IMÁDNI fogják a babafotóidat.</a:t>
            </a:r>
            <a:endParaRPr b="1"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81" name="Google Shape;181;p7"/>
          <p:cNvSpPr txBox="1"/>
          <p:nvPr>
            <p:ph idx="2"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sz="1000" u="non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1. magyarázat</a:t>
            </a:r>
            <a:endParaRPr sz="1000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82" name="Google Shape;182;p7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8"/>
          <p:cNvPicPr preferRelativeResize="0"/>
          <p:nvPr/>
        </p:nvPicPr>
        <p:blipFill rotWithShape="1">
          <a:blip r:embed="rId3">
            <a:alphaModFix/>
          </a:blip>
          <a:srcRect b="0" l="4168" r="0" t="3446"/>
          <a:stretch/>
        </p:blipFill>
        <p:spPr>
          <a:xfrm>
            <a:off x="5219150" y="1134600"/>
            <a:ext cx="2890299" cy="291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8"/>
          <p:cNvSpPr txBox="1"/>
          <p:nvPr>
            <p:ph type="title"/>
          </p:nvPr>
        </p:nvSpPr>
        <p:spPr>
          <a:xfrm>
            <a:off x="1242200" y="720375"/>
            <a:ext cx="2763900" cy="9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hu" sz="1600" u="none">
                <a:latin typeface="Google Sans"/>
                <a:ea typeface="Google Sans"/>
                <a:cs typeface="Google Sans"/>
                <a:sym typeface="Google Sans"/>
              </a:rPr>
              <a:t>A kedvenc</a:t>
            </a:r>
            <a:r>
              <a:rPr lang="hu" sz="1600">
                <a:latin typeface="Google Sans"/>
                <a:ea typeface="Google Sans"/>
                <a:cs typeface="Google Sans"/>
                <a:sym typeface="Google Sans"/>
              </a:rPr>
              <a:t> </a:t>
            </a:r>
            <a:r>
              <a:rPr i="0" lang="hu" sz="1600" u="none">
                <a:latin typeface="Google Sans"/>
                <a:ea typeface="Google Sans"/>
                <a:cs typeface="Google Sans"/>
                <a:sym typeface="Google Sans"/>
              </a:rPr>
              <a:t>videóklipem, amitől egyből táncolni támad kedvem.</a:t>
            </a:r>
            <a:endParaRPr sz="1600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89" name="Google Shape;189;p8"/>
          <p:cNvSpPr txBox="1"/>
          <p:nvPr>
            <p:ph idx="2" type="title"/>
          </p:nvPr>
        </p:nvSpPr>
        <p:spPr>
          <a:xfrm>
            <a:off x="273175" y="20125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sz="1000" u="none">
                <a:latin typeface="Google Sans"/>
                <a:ea typeface="Google Sans"/>
                <a:cs typeface="Google Sans"/>
                <a:sym typeface="Google Sans"/>
              </a:rPr>
              <a:t>2. szituáció</a:t>
            </a:r>
            <a:endParaRPr sz="1000"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90" name="Google Shape;190;p8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9"/>
          <p:cNvSpPr txBox="1"/>
          <p:nvPr>
            <p:ph type="title"/>
          </p:nvPr>
        </p:nvSpPr>
        <p:spPr>
          <a:xfrm>
            <a:off x="273175" y="197800"/>
            <a:ext cx="3560400" cy="3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0" lang="hu" sz="1000" u="non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2. válasz</a:t>
            </a:r>
            <a:endParaRPr sz="1000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grpSp>
        <p:nvGrpSpPr>
          <p:cNvPr id="196" name="Google Shape;196;p9"/>
          <p:cNvGrpSpPr/>
          <p:nvPr/>
        </p:nvGrpSpPr>
        <p:grpSpPr>
          <a:xfrm>
            <a:off x="961725" y="1378375"/>
            <a:ext cx="1113000" cy="1113000"/>
            <a:chOff x="896875" y="1374200"/>
            <a:chExt cx="1113000" cy="1113000"/>
          </a:xfrm>
        </p:grpSpPr>
        <p:sp>
          <p:nvSpPr>
            <p:cNvPr id="197" name="Google Shape;197;p9"/>
            <p:cNvSpPr/>
            <p:nvPr/>
          </p:nvSpPr>
          <p:spPr>
            <a:xfrm>
              <a:off x="896875" y="1374200"/>
              <a:ext cx="1113000" cy="1113000"/>
            </a:xfrm>
            <a:prstGeom prst="roundRect">
              <a:avLst>
                <a:gd fmla="val 6794" name="adj"/>
              </a:avLst>
            </a:prstGeom>
            <a:solidFill>
              <a:srgbClr val="FFFFFF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22352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98" name="Google Shape;198;p9"/>
            <p:cNvPicPr preferRelativeResize="0"/>
            <p:nvPr/>
          </p:nvPicPr>
          <p:blipFill rotWithShape="1">
            <a:blip r:embed="rId3">
              <a:alphaModFix/>
            </a:blip>
            <a:srcRect b="11924" l="4168" r="0" t="1726"/>
            <a:stretch/>
          </p:blipFill>
          <p:spPr>
            <a:xfrm>
              <a:off x="896875" y="1374200"/>
              <a:ext cx="1112999" cy="10027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99" name="Google Shape;199;p9"/>
          <p:cNvGrpSpPr/>
          <p:nvPr/>
        </p:nvGrpSpPr>
        <p:grpSpPr>
          <a:xfrm>
            <a:off x="5159325" y="1374200"/>
            <a:ext cx="1113000" cy="1121348"/>
            <a:chOff x="5024650" y="1374200"/>
            <a:chExt cx="1113000" cy="1121348"/>
          </a:xfrm>
        </p:grpSpPr>
        <p:sp>
          <p:nvSpPr>
            <p:cNvPr id="200" name="Google Shape;200;p9"/>
            <p:cNvSpPr/>
            <p:nvPr/>
          </p:nvSpPr>
          <p:spPr>
            <a:xfrm>
              <a:off x="5024650" y="1374200"/>
              <a:ext cx="1113000" cy="1113000"/>
            </a:xfrm>
            <a:prstGeom prst="roundRect">
              <a:avLst>
                <a:gd fmla="val 6794" name="adj"/>
              </a:avLst>
            </a:prstGeom>
            <a:solidFill>
              <a:srgbClr val="FFFFFF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22352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01" name="Google Shape;201;p9"/>
            <p:cNvPicPr preferRelativeResize="0"/>
            <p:nvPr/>
          </p:nvPicPr>
          <p:blipFill rotWithShape="1">
            <a:blip r:embed="rId3">
              <a:alphaModFix/>
            </a:blip>
            <a:srcRect b="1716" l="4168" r="0" t="1728"/>
            <a:stretch/>
          </p:blipFill>
          <p:spPr>
            <a:xfrm>
              <a:off x="5024650" y="1374200"/>
              <a:ext cx="1112999" cy="112134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02" name="Google Shape;202;p9"/>
          <p:cNvGrpSpPr/>
          <p:nvPr/>
        </p:nvGrpSpPr>
        <p:grpSpPr>
          <a:xfrm>
            <a:off x="6887325" y="1370025"/>
            <a:ext cx="1113000" cy="1121348"/>
            <a:chOff x="7066925" y="1374200"/>
            <a:chExt cx="1113000" cy="1121348"/>
          </a:xfrm>
        </p:grpSpPr>
        <p:sp>
          <p:nvSpPr>
            <p:cNvPr id="203" name="Google Shape;203;p9"/>
            <p:cNvSpPr/>
            <p:nvPr/>
          </p:nvSpPr>
          <p:spPr>
            <a:xfrm>
              <a:off x="7066925" y="1374200"/>
              <a:ext cx="1113000" cy="1113000"/>
            </a:xfrm>
            <a:prstGeom prst="roundRect">
              <a:avLst>
                <a:gd fmla="val 6794" name="adj"/>
              </a:avLst>
            </a:prstGeom>
            <a:solidFill>
              <a:srgbClr val="FFFFFF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2352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04" name="Google Shape;204;p9"/>
            <p:cNvPicPr preferRelativeResize="0"/>
            <p:nvPr/>
          </p:nvPicPr>
          <p:blipFill rotWithShape="1">
            <a:blip r:embed="rId3">
              <a:alphaModFix/>
            </a:blip>
            <a:srcRect b="1716" l="4168" r="0" t="1728"/>
            <a:stretch/>
          </p:blipFill>
          <p:spPr>
            <a:xfrm>
              <a:off x="7066925" y="1374200"/>
              <a:ext cx="1112999" cy="112134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05" name="Google Shape;205;p9"/>
          <p:cNvGrpSpPr/>
          <p:nvPr/>
        </p:nvGrpSpPr>
        <p:grpSpPr>
          <a:xfrm>
            <a:off x="3028100" y="1374200"/>
            <a:ext cx="1113000" cy="1113000"/>
            <a:chOff x="2982375" y="1374200"/>
            <a:chExt cx="1113000" cy="1113000"/>
          </a:xfrm>
        </p:grpSpPr>
        <p:sp>
          <p:nvSpPr>
            <p:cNvPr id="206" name="Google Shape;206;p9"/>
            <p:cNvSpPr/>
            <p:nvPr/>
          </p:nvSpPr>
          <p:spPr>
            <a:xfrm>
              <a:off x="2982375" y="1374200"/>
              <a:ext cx="1113000" cy="1113000"/>
            </a:xfrm>
            <a:prstGeom prst="roundRect">
              <a:avLst>
                <a:gd fmla="val 6794" name="adj"/>
              </a:avLst>
            </a:prstGeom>
            <a:solidFill>
              <a:srgbClr val="FFFFFF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22352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07" name="Google Shape;207;p9"/>
            <p:cNvPicPr preferRelativeResize="0"/>
            <p:nvPr/>
          </p:nvPicPr>
          <p:blipFill rotWithShape="1">
            <a:blip r:embed="rId3">
              <a:alphaModFix/>
            </a:blip>
            <a:srcRect b="11924" l="4168" r="0" t="1726"/>
            <a:stretch/>
          </p:blipFill>
          <p:spPr>
            <a:xfrm>
              <a:off x="2982375" y="1374200"/>
              <a:ext cx="1112999" cy="1002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8" name="Google Shape;208;p9"/>
          <p:cNvSpPr txBox="1"/>
          <p:nvPr/>
        </p:nvSpPr>
        <p:spPr>
          <a:xfrm>
            <a:off x="330384" y="4320048"/>
            <a:ext cx="78091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hu" sz="12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